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7" r:id="rId2"/>
    <p:sldId id="266" r:id="rId3"/>
    <p:sldId id="315" r:id="rId4"/>
    <p:sldId id="316" r:id="rId5"/>
    <p:sldId id="319" r:id="rId6"/>
    <p:sldId id="323" r:id="rId7"/>
    <p:sldId id="318" r:id="rId8"/>
    <p:sldId id="329" r:id="rId9"/>
    <p:sldId id="344" r:id="rId10"/>
    <p:sldId id="321" r:id="rId11"/>
    <p:sldId id="324" r:id="rId12"/>
    <p:sldId id="326" r:id="rId13"/>
    <p:sldId id="327" r:id="rId14"/>
    <p:sldId id="342" r:id="rId15"/>
    <p:sldId id="334" r:id="rId16"/>
    <p:sldId id="335" r:id="rId17"/>
    <p:sldId id="336" r:id="rId18"/>
    <p:sldId id="337" r:id="rId19"/>
    <p:sldId id="343" r:id="rId20"/>
    <p:sldId id="331" r:id="rId21"/>
    <p:sldId id="339" r:id="rId22"/>
    <p:sldId id="340" r:id="rId23"/>
    <p:sldId id="341" r:id="rId24"/>
    <p:sldId id="264" r:id="rId25"/>
  </p:sldIdLst>
  <p:sldSz cx="9144000" cy="6858000" type="screen4x3"/>
  <p:notesSz cx="7102475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7"/>
    <a:srgbClr val="003B5A"/>
    <a:srgbClr val="83B81A"/>
    <a:srgbClr val="E6E6E6"/>
    <a:srgbClr val="86BA0D"/>
    <a:srgbClr val="293C18"/>
    <a:srgbClr val="DDDDDD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8" autoAdjust="0"/>
    <p:restoredTop sz="85294" autoAdjust="0"/>
  </p:normalViewPr>
  <p:slideViewPr>
    <p:cSldViewPr snapToObjects="1">
      <p:cViewPr varScale="1">
        <p:scale>
          <a:sx n="76" d="100"/>
          <a:sy n="76" d="100"/>
        </p:scale>
        <p:origin x="8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306F2-4881-4C2B-B0C3-4389360491B0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FF84504-E429-490E-9D05-03CE473AD632}">
      <dgm:prSet phldrT="[Tekst]" custT="1"/>
      <dgm:spPr>
        <a:solidFill>
          <a:srgbClr val="003B5A"/>
        </a:solidFill>
      </dgm:spPr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Rozwiązania biznesowe</a:t>
          </a:r>
          <a:endParaRPr lang="pl-PL" sz="1400" b="1" dirty="0">
            <a:solidFill>
              <a:schemeClr val="bg1"/>
            </a:solidFill>
          </a:endParaRPr>
        </a:p>
      </dgm:t>
    </dgm:pt>
    <dgm:pt modelId="{15478A11-3851-42B3-9DC5-A5D111A27B90}" type="parTrans" cxnId="{17A9BE0F-5778-437C-BC6B-754770931304}">
      <dgm:prSet/>
      <dgm:spPr/>
      <dgm:t>
        <a:bodyPr/>
        <a:lstStyle/>
        <a:p>
          <a:endParaRPr lang="pl-PL"/>
        </a:p>
      </dgm:t>
    </dgm:pt>
    <dgm:pt modelId="{240541FE-95D3-4E18-BED2-D1E533372723}" type="sibTrans" cxnId="{17A9BE0F-5778-437C-BC6B-754770931304}">
      <dgm:prSet/>
      <dgm:spPr>
        <a:ln w="31750">
          <a:solidFill>
            <a:srgbClr val="86BA0D"/>
          </a:solidFill>
          <a:prstDash val="sysDot"/>
        </a:ln>
      </dgm:spPr>
      <dgm:t>
        <a:bodyPr/>
        <a:lstStyle/>
        <a:p>
          <a:endParaRPr lang="pl-PL"/>
        </a:p>
      </dgm:t>
    </dgm:pt>
    <dgm:pt modelId="{5C15FF00-4C23-49BF-8DA6-A65FE7A83667}">
      <dgm:prSet phldrT="[Tekst]" custT="1"/>
      <dgm:spPr>
        <a:solidFill>
          <a:srgbClr val="003B5A"/>
        </a:solidFill>
      </dgm:spPr>
      <dgm:t>
        <a:bodyPr/>
        <a:lstStyle/>
        <a:p>
          <a:r>
            <a:rPr lang="pl-PL" sz="1400" b="1" dirty="0" smtClean="0"/>
            <a:t>Usługi programistyczne</a:t>
          </a:r>
          <a:endParaRPr lang="pl-PL" sz="1400" b="1" dirty="0"/>
        </a:p>
      </dgm:t>
    </dgm:pt>
    <dgm:pt modelId="{10505880-E75D-42A5-87E2-7698B31199B0}" type="parTrans" cxnId="{4F04B891-6C1B-4603-930D-18D520A6EDC3}">
      <dgm:prSet/>
      <dgm:spPr/>
      <dgm:t>
        <a:bodyPr/>
        <a:lstStyle/>
        <a:p>
          <a:endParaRPr lang="pl-PL"/>
        </a:p>
      </dgm:t>
    </dgm:pt>
    <dgm:pt modelId="{E55D184A-1C23-4FF6-97EF-B43C4C7EA2C6}" type="sibTrans" cxnId="{4F04B891-6C1B-4603-930D-18D520A6EDC3}">
      <dgm:prSet/>
      <dgm:spPr>
        <a:ln w="31750">
          <a:solidFill>
            <a:srgbClr val="86BA0D"/>
          </a:solidFill>
          <a:prstDash val="sysDot"/>
        </a:ln>
      </dgm:spPr>
      <dgm:t>
        <a:bodyPr/>
        <a:lstStyle/>
        <a:p>
          <a:endParaRPr lang="pl-PL"/>
        </a:p>
      </dgm:t>
    </dgm:pt>
    <dgm:pt modelId="{E862C6AD-A102-4318-9CBA-2EE67B4664B7}">
      <dgm:prSet phldrT="[Tekst]" custT="1"/>
      <dgm:spPr>
        <a:solidFill>
          <a:srgbClr val="003B5A"/>
        </a:solidFill>
      </dgm:spPr>
      <dgm:t>
        <a:bodyPr/>
        <a:lstStyle/>
        <a:p>
          <a:r>
            <a:rPr lang="pl-PL" sz="1400" b="1" dirty="0" err="1" smtClean="0"/>
            <a:t>Cloud</a:t>
          </a:r>
          <a:r>
            <a:rPr lang="pl-PL" sz="1400" b="1" dirty="0" smtClean="0"/>
            <a:t> Computing</a:t>
          </a:r>
          <a:endParaRPr lang="pl-PL" sz="1400" b="1" dirty="0"/>
        </a:p>
      </dgm:t>
    </dgm:pt>
    <dgm:pt modelId="{5BF3ABC4-A67E-4199-8EC5-0547F710C432}" type="parTrans" cxnId="{C242B69C-6AE1-47EA-B510-5E87E926BBCD}">
      <dgm:prSet/>
      <dgm:spPr/>
      <dgm:t>
        <a:bodyPr/>
        <a:lstStyle/>
        <a:p>
          <a:endParaRPr lang="pl-PL"/>
        </a:p>
      </dgm:t>
    </dgm:pt>
    <dgm:pt modelId="{D87CB0E2-5A48-4FB8-B639-D9308B864348}" type="sibTrans" cxnId="{C242B69C-6AE1-47EA-B510-5E87E926BBCD}">
      <dgm:prSet/>
      <dgm:spPr>
        <a:ln w="31750">
          <a:solidFill>
            <a:srgbClr val="86BA0D"/>
          </a:solidFill>
          <a:prstDash val="sysDot"/>
        </a:ln>
      </dgm:spPr>
      <dgm:t>
        <a:bodyPr/>
        <a:lstStyle/>
        <a:p>
          <a:endParaRPr lang="pl-PL"/>
        </a:p>
      </dgm:t>
    </dgm:pt>
    <dgm:pt modelId="{1E6A2E08-33C3-48D5-BA6E-54E2B86FE28B}">
      <dgm:prSet phldrT="[Tekst]" custT="1"/>
      <dgm:spPr>
        <a:solidFill>
          <a:srgbClr val="003B5A"/>
        </a:solidFill>
      </dgm:spPr>
      <dgm:t>
        <a:bodyPr/>
        <a:lstStyle/>
        <a:p>
          <a:r>
            <a:rPr lang="pl-PL" sz="1400" b="1" dirty="0" smtClean="0">
              <a:cs typeface="Arial" pitchFamily="34" charset="0"/>
            </a:rPr>
            <a:t>Dostawy</a:t>
          </a:r>
        </a:p>
        <a:p>
          <a:r>
            <a:rPr lang="pl-PL" sz="1400" b="1" dirty="0" smtClean="0">
              <a:cs typeface="Arial" pitchFamily="34" charset="0"/>
            </a:rPr>
            <a:t>i integracje </a:t>
          </a:r>
        </a:p>
        <a:p>
          <a:r>
            <a:rPr lang="pl-PL" sz="1400" b="1" dirty="0" smtClean="0">
              <a:cs typeface="Arial" pitchFamily="34" charset="0"/>
            </a:rPr>
            <a:t>Infrastruktury IT</a:t>
          </a:r>
          <a:endParaRPr lang="pl-PL" sz="1400" dirty="0"/>
        </a:p>
      </dgm:t>
    </dgm:pt>
    <dgm:pt modelId="{3E71F353-E83A-410C-99C8-6A7CE1C8728A}" type="parTrans" cxnId="{221C0BB3-9F51-403E-B869-3A87593CA0E1}">
      <dgm:prSet/>
      <dgm:spPr/>
      <dgm:t>
        <a:bodyPr/>
        <a:lstStyle/>
        <a:p>
          <a:endParaRPr lang="pl-PL"/>
        </a:p>
      </dgm:t>
    </dgm:pt>
    <dgm:pt modelId="{1B2EB417-1146-4F52-9578-E395AD36FD02}" type="sibTrans" cxnId="{221C0BB3-9F51-403E-B869-3A87593CA0E1}">
      <dgm:prSet/>
      <dgm:spPr>
        <a:ln w="31750">
          <a:solidFill>
            <a:srgbClr val="86BA0D"/>
          </a:solidFill>
          <a:prstDash val="sysDot"/>
        </a:ln>
      </dgm:spPr>
      <dgm:t>
        <a:bodyPr/>
        <a:lstStyle/>
        <a:p>
          <a:endParaRPr lang="pl-PL"/>
        </a:p>
      </dgm:t>
    </dgm:pt>
    <dgm:pt modelId="{3F1F632E-B4FA-48F6-B0EB-61B8FA5095DC}">
      <dgm:prSet phldrT="[Tekst]" custT="1"/>
      <dgm:spPr>
        <a:solidFill>
          <a:srgbClr val="003B5A"/>
        </a:solidFill>
      </dgm:spPr>
      <dgm:t>
        <a:bodyPr/>
        <a:lstStyle/>
        <a:p>
          <a:r>
            <a:rPr lang="pl-PL" sz="1400" b="1" baseline="0" dirty="0" smtClean="0">
              <a:solidFill>
                <a:schemeClr val="bg1"/>
              </a:solidFill>
              <a:cs typeface="Arial" pitchFamily="34" charset="0"/>
            </a:rPr>
            <a:t>Zarządzanie bezpieczeństwem</a:t>
          </a:r>
          <a:endParaRPr lang="pl-PL" sz="1400" baseline="0" dirty="0">
            <a:solidFill>
              <a:schemeClr val="bg1"/>
            </a:solidFill>
          </a:endParaRPr>
        </a:p>
      </dgm:t>
    </dgm:pt>
    <dgm:pt modelId="{4DD6029D-EA4F-4CA8-B80E-F9BB0023AD33}" type="parTrans" cxnId="{ED8B1AC0-5168-42E6-A31B-A3C578C2E690}">
      <dgm:prSet/>
      <dgm:spPr/>
      <dgm:t>
        <a:bodyPr/>
        <a:lstStyle/>
        <a:p>
          <a:endParaRPr lang="pl-PL"/>
        </a:p>
      </dgm:t>
    </dgm:pt>
    <dgm:pt modelId="{1DE72525-77C4-498F-A2B5-8044CDD7DDFF}" type="sibTrans" cxnId="{ED8B1AC0-5168-42E6-A31B-A3C578C2E690}">
      <dgm:prSet/>
      <dgm:spPr>
        <a:ln w="31750">
          <a:solidFill>
            <a:srgbClr val="86BA0D"/>
          </a:solidFill>
          <a:prstDash val="sysDot"/>
        </a:ln>
      </dgm:spPr>
      <dgm:t>
        <a:bodyPr/>
        <a:lstStyle/>
        <a:p>
          <a:endParaRPr lang="pl-PL"/>
        </a:p>
      </dgm:t>
    </dgm:pt>
    <dgm:pt modelId="{CD3F44E3-593A-4253-B001-DED831B0654A}" type="pres">
      <dgm:prSet presAssocID="{FD6306F2-4881-4C2B-B0C3-4389360491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EAB931-B7D5-43AE-9326-C3AEEF42E51C}" type="pres">
      <dgm:prSet presAssocID="{7FF84504-E429-490E-9D05-03CE473AD632}" presName="node" presStyleLbl="node1" presStyleIdx="0" presStyleCnt="5" custRadScaleRad="100009" custRadScaleInc="-32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980806-E435-4B0C-9112-273B5E8F2680}" type="pres">
      <dgm:prSet presAssocID="{7FF84504-E429-490E-9D05-03CE473AD632}" presName="spNode" presStyleCnt="0"/>
      <dgm:spPr/>
    </dgm:pt>
    <dgm:pt modelId="{B7106854-789C-4DE7-AE91-919B1D8D3FFF}" type="pres">
      <dgm:prSet presAssocID="{240541FE-95D3-4E18-BED2-D1E533372723}" presName="sibTrans" presStyleLbl="sibTrans1D1" presStyleIdx="0" presStyleCnt="5"/>
      <dgm:spPr/>
      <dgm:t>
        <a:bodyPr/>
        <a:lstStyle/>
        <a:p>
          <a:endParaRPr lang="pl-PL"/>
        </a:p>
      </dgm:t>
    </dgm:pt>
    <dgm:pt modelId="{47E88B09-455E-4E29-BAC2-7C7CA97495CA}" type="pres">
      <dgm:prSet presAssocID="{5C15FF00-4C23-49BF-8DA6-A65FE7A83667}" presName="node" presStyleLbl="node1" presStyleIdx="1" presStyleCnt="5" custRadScaleRad="98724" custRadScaleInc="-10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E537DA-E704-470C-B9DB-93F3FBEF614D}" type="pres">
      <dgm:prSet presAssocID="{5C15FF00-4C23-49BF-8DA6-A65FE7A83667}" presName="spNode" presStyleCnt="0"/>
      <dgm:spPr/>
    </dgm:pt>
    <dgm:pt modelId="{E9B05181-0730-4B17-A386-B3D33002AFC5}" type="pres">
      <dgm:prSet presAssocID="{E55D184A-1C23-4FF6-97EF-B43C4C7EA2C6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8725502-976C-40B8-84D7-85FECBAB7354}" type="pres">
      <dgm:prSet presAssocID="{E862C6AD-A102-4318-9CBA-2EE67B4664B7}" presName="node" presStyleLbl="node1" presStyleIdx="2" presStyleCnt="5" custRadScaleRad="99217" custRadScaleInc="26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1B78FC-1ED9-4418-B7EA-2788963D5C60}" type="pres">
      <dgm:prSet presAssocID="{E862C6AD-A102-4318-9CBA-2EE67B4664B7}" presName="spNode" presStyleCnt="0"/>
      <dgm:spPr/>
    </dgm:pt>
    <dgm:pt modelId="{845A29BC-65BE-42A9-A909-F56BCC76236E}" type="pres">
      <dgm:prSet presAssocID="{D87CB0E2-5A48-4FB8-B639-D9308B864348}" presName="sibTrans" presStyleLbl="sibTrans1D1" presStyleIdx="2" presStyleCnt="5"/>
      <dgm:spPr/>
      <dgm:t>
        <a:bodyPr/>
        <a:lstStyle/>
        <a:p>
          <a:endParaRPr lang="pl-PL"/>
        </a:p>
      </dgm:t>
    </dgm:pt>
    <dgm:pt modelId="{764EEC97-D1CB-4C1A-825C-50D205136B7D}" type="pres">
      <dgm:prSet presAssocID="{1E6A2E08-33C3-48D5-BA6E-54E2B86FE28B}" presName="node" presStyleLbl="node1" presStyleIdx="3" presStyleCnt="5" custRadScaleRad="100795" custRadScaleInc="25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EA8F22-7C12-464E-8789-3F786ADA2906}" type="pres">
      <dgm:prSet presAssocID="{1E6A2E08-33C3-48D5-BA6E-54E2B86FE28B}" presName="spNode" presStyleCnt="0"/>
      <dgm:spPr/>
    </dgm:pt>
    <dgm:pt modelId="{FFDE5251-4E37-4640-9311-5EF852D9C16C}" type="pres">
      <dgm:prSet presAssocID="{1B2EB417-1146-4F52-9578-E395AD36FD02}" presName="sibTrans" presStyleLbl="sibTrans1D1" presStyleIdx="3" presStyleCnt="5"/>
      <dgm:spPr/>
      <dgm:t>
        <a:bodyPr/>
        <a:lstStyle/>
        <a:p>
          <a:endParaRPr lang="pl-PL"/>
        </a:p>
      </dgm:t>
    </dgm:pt>
    <dgm:pt modelId="{C570AA22-F8DB-4929-9DEA-F35000ADE993}" type="pres">
      <dgm:prSet presAssocID="{3F1F632E-B4FA-48F6-B0EB-61B8FA5095DC}" presName="node" presStyleLbl="node1" presStyleIdx="4" presStyleCnt="5" custRadScaleRad="101278" custRadScaleInc="-9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65020C-6B42-4A4F-A7E9-BE754AFBB59E}" type="pres">
      <dgm:prSet presAssocID="{3F1F632E-B4FA-48F6-B0EB-61B8FA5095DC}" presName="spNode" presStyleCnt="0"/>
      <dgm:spPr/>
    </dgm:pt>
    <dgm:pt modelId="{28372F28-DA6B-4FDC-AAD6-6C570F541563}" type="pres">
      <dgm:prSet presAssocID="{1DE72525-77C4-498F-A2B5-8044CDD7DDFF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8B1AC0-5168-42E6-A31B-A3C578C2E690}" srcId="{FD6306F2-4881-4C2B-B0C3-4389360491B0}" destId="{3F1F632E-B4FA-48F6-B0EB-61B8FA5095DC}" srcOrd="4" destOrd="0" parTransId="{4DD6029D-EA4F-4CA8-B80E-F9BB0023AD33}" sibTransId="{1DE72525-77C4-498F-A2B5-8044CDD7DDFF}"/>
    <dgm:cxn modelId="{DC9C1D27-BE6C-4C86-8588-970B85A1979E}" type="presOf" srcId="{1DE72525-77C4-498F-A2B5-8044CDD7DDFF}" destId="{28372F28-DA6B-4FDC-AAD6-6C570F541563}" srcOrd="0" destOrd="0" presId="urn:microsoft.com/office/officeart/2005/8/layout/cycle6"/>
    <dgm:cxn modelId="{C242B69C-6AE1-47EA-B510-5E87E926BBCD}" srcId="{FD6306F2-4881-4C2B-B0C3-4389360491B0}" destId="{E862C6AD-A102-4318-9CBA-2EE67B4664B7}" srcOrd="2" destOrd="0" parTransId="{5BF3ABC4-A67E-4199-8EC5-0547F710C432}" sibTransId="{D87CB0E2-5A48-4FB8-B639-D9308B864348}"/>
    <dgm:cxn modelId="{A28A3B62-9AE8-4DF5-9FFD-DB468E49F822}" type="presOf" srcId="{E862C6AD-A102-4318-9CBA-2EE67B4664B7}" destId="{08725502-976C-40B8-84D7-85FECBAB7354}" srcOrd="0" destOrd="0" presId="urn:microsoft.com/office/officeart/2005/8/layout/cycle6"/>
    <dgm:cxn modelId="{21766FCA-A016-463C-A341-D22AE7DDF917}" type="presOf" srcId="{1B2EB417-1146-4F52-9578-E395AD36FD02}" destId="{FFDE5251-4E37-4640-9311-5EF852D9C16C}" srcOrd="0" destOrd="0" presId="urn:microsoft.com/office/officeart/2005/8/layout/cycle6"/>
    <dgm:cxn modelId="{89F8C5AB-FAF5-4245-856C-881149CD012C}" type="presOf" srcId="{5C15FF00-4C23-49BF-8DA6-A65FE7A83667}" destId="{47E88B09-455E-4E29-BAC2-7C7CA97495CA}" srcOrd="0" destOrd="0" presId="urn:microsoft.com/office/officeart/2005/8/layout/cycle6"/>
    <dgm:cxn modelId="{E48587F7-20B3-43DA-ADF1-FE9CC9F66119}" type="presOf" srcId="{240541FE-95D3-4E18-BED2-D1E533372723}" destId="{B7106854-789C-4DE7-AE91-919B1D8D3FFF}" srcOrd="0" destOrd="0" presId="urn:microsoft.com/office/officeart/2005/8/layout/cycle6"/>
    <dgm:cxn modelId="{6E23C625-502B-47F9-9816-11585800B29C}" type="presOf" srcId="{E55D184A-1C23-4FF6-97EF-B43C4C7EA2C6}" destId="{E9B05181-0730-4B17-A386-B3D33002AFC5}" srcOrd="0" destOrd="0" presId="urn:microsoft.com/office/officeart/2005/8/layout/cycle6"/>
    <dgm:cxn modelId="{4F04B891-6C1B-4603-930D-18D520A6EDC3}" srcId="{FD6306F2-4881-4C2B-B0C3-4389360491B0}" destId="{5C15FF00-4C23-49BF-8DA6-A65FE7A83667}" srcOrd="1" destOrd="0" parTransId="{10505880-E75D-42A5-87E2-7698B31199B0}" sibTransId="{E55D184A-1C23-4FF6-97EF-B43C4C7EA2C6}"/>
    <dgm:cxn modelId="{1D3077D6-A92C-4902-A5DA-94EA1E3A8772}" type="presOf" srcId="{3F1F632E-B4FA-48F6-B0EB-61B8FA5095DC}" destId="{C570AA22-F8DB-4929-9DEA-F35000ADE993}" srcOrd="0" destOrd="0" presId="urn:microsoft.com/office/officeart/2005/8/layout/cycle6"/>
    <dgm:cxn modelId="{2245BF3B-FDF8-4B5C-BC49-EED87A3D9EEE}" type="presOf" srcId="{1E6A2E08-33C3-48D5-BA6E-54E2B86FE28B}" destId="{764EEC97-D1CB-4C1A-825C-50D205136B7D}" srcOrd="0" destOrd="0" presId="urn:microsoft.com/office/officeart/2005/8/layout/cycle6"/>
    <dgm:cxn modelId="{65183C81-0F2A-4242-92DA-5779A428BC4F}" type="presOf" srcId="{D87CB0E2-5A48-4FB8-B639-D9308B864348}" destId="{845A29BC-65BE-42A9-A909-F56BCC76236E}" srcOrd="0" destOrd="0" presId="urn:microsoft.com/office/officeart/2005/8/layout/cycle6"/>
    <dgm:cxn modelId="{DABEC778-FE70-46D6-9B6D-C466457A00AE}" type="presOf" srcId="{7FF84504-E429-490E-9D05-03CE473AD632}" destId="{74EAB931-B7D5-43AE-9326-C3AEEF42E51C}" srcOrd="0" destOrd="0" presId="urn:microsoft.com/office/officeart/2005/8/layout/cycle6"/>
    <dgm:cxn modelId="{77248A53-39B7-4080-A29A-02038BCC1DA3}" type="presOf" srcId="{FD6306F2-4881-4C2B-B0C3-4389360491B0}" destId="{CD3F44E3-593A-4253-B001-DED831B0654A}" srcOrd="0" destOrd="0" presId="urn:microsoft.com/office/officeart/2005/8/layout/cycle6"/>
    <dgm:cxn modelId="{221C0BB3-9F51-403E-B869-3A87593CA0E1}" srcId="{FD6306F2-4881-4C2B-B0C3-4389360491B0}" destId="{1E6A2E08-33C3-48D5-BA6E-54E2B86FE28B}" srcOrd="3" destOrd="0" parTransId="{3E71F353-E83A-410C-99C8-6A7CE1C8728A}" sibTransId="{1B2EB417-1146-4F52-9578-E395AD36FD02}"/>
    <dgm:cxn modelId="{17A9BE0F-5778-437C-BC6B-754770931304}" srcId="{FD6306F2-4881-4C2B-B0C3-4389360491B0}" destId="{7FF84504-E429-490E-9D05-03CE473AD632}" srcOrd="0" destOrd="0" parTransId="{15478A11-3851-42B3-9DC5-A5D111A27B90}" sibTransId="{240541FE-95D3-4E18-BED2-D1E533372723}"/>
    <dgm:cxn modelId="{497B4DDA-2B07-407F-B1F5-E5D8387EC9E1}" type="presParOf" srcId="{CD3F44E3-593A-4253-B001-DED831B0654A}" destId="{74EAB931-B7D5-43AE-9326-C3AEEF42E51C}" srcOrd="0" destOrd="0" presId="urn:microsoft.com/office/officeart/2005/8/layout/cycle6"/>
    <dgm:cxn modelId="{DA34AD81-BBD3-4A15-A185-D0D54177AD6C}" type="presParOf" srcId="{CD3F44E3-593A-4253-B001-DED831B0654A}" destId="{9A980806-E435-4B0C-9112-273B5E8F2680}" srcOrd="1" destOrd="0" presId="urn:microsoft.com/office/officeart/2005/8/layout/cycle6"/>
    <dgm:cxn modelId="{A1BD0678-7CA7-4311-8154-F95E67D5ACBE}" type="presParOf" srcId="{CD3F44E3-593A-4253-B001-DED831B0654A}" destId="{B7106854-789C-4DE7-AE91-919B1D8D3FFF}" srcOrd="2" destOrd="0" presId="urn:microsoft.com/office/officeart/2005/8/layout/cycle6"/>
    <dgm:cxn modelId="{82AFB1D0-64EB-4E3C-AFFA-23A33F2A7BF0}" type="presParOf" srcId="{CD3F44E3-593A-4253-B001-DED831B0654A}" destId="{47E88B09-455E-4E29-BAC2-7C7CA97495CA}" srcOrd="3" destOrd="0" presId="urn:microsoft.com/office/officeart/2005/8/layout/cycle6"/>
    <dgm:cxn modelId="{93FBEF8D-9789-4B73-ABD0-C5BD4ACA470A}" type="presParOf" srcId="{CD3F44E3-593A-4253-B001-DED831B0654A}" destId="{76E537DA-E704-470C-B9DB-93F3FBEF614D}" srcOrd="4" destOrd="0" presId="urn:microsoft.com/office/officeart/2005/8/layout/cycle6"/>
    <dgm:cxn modelId="{21BF2196-7388-49EB-A6CC-541F8A3CE49A}" type="presParOf" srcId="{CD3F44E3-593A-4253-B001-DED831B0654A}" destId="{E9B05181-0730-4B17-A386-B3D33002AFC5}" srcOrd="5" destOrd="0" presId="urn:microsoft.com/office/officeart/2005/8/layout/cycle6"/>
    <dgm:cxn modelId="{AD5A328E-02D1-4338-83B2-D72A34856891}" type="presParOf" srcId="{CD3F44E3-593A-4253-B001-DED831B0654A}" destId="{08725502-976C-40B8-84D7-85FECBAB7354}" srcOrd="6" destOrd="0" presId="urn:microsoft.com/office/officeart/2005/8/layout/cycle6"/>
    <dgm:cxn modelId="{B1DB2427-7FB9-4B19-9297-CEF85E591577}" type="presParOf" srcId="{CD3F44E3-593A-4253-B001-DED831B0654A}" destId="{9B1B78FC-1ED9-4418-B7EA-2788963D5C60}" srcOrd="7" destOrd="0" presId="urn:microsoft.com/office/officeart/2005/8/layout/cycle6"/>
    <dgm:cxn modelId="{A80BFAD2-1969-4B3B-AB51-FEFBB47A9986}" type="presParOf" srcId="{CD3F44E3-593A-4253-B001-DED831B0654A}" destId="{845A29BC-65BE-42A9-A909-F56BCC76236E}" srcOrd="8" destOrd="0" presId="urn:microsoft.com/office/officeart/2005/8/layout/cycle6"/>
    <dgm:cxn modelId="{3845D70F-EEFE-4EB7-96CD-F2FC12B48BA9}" type="presParOf" srcId="{CD3F44E3-593A-4253-B001-DED831B0654A}" destId="{764EEC97-D1CB-4C1A-825C-50D205136B7D}" srcOrd="9" destOrd="0" presId="urn:microsoft.com/office/officeart/2005/8/layout/cycle6"/>
    <dgm:cxn modelId="{C3A7E88B-780A-46D5-93E7-9F1972741422}" type="presParOf" srcId="{CD3F44E3-593A-4253-B001-DED831B0654A}" destId="{C4EA8F22-7C12-464E-8789-3F786ADA2906}" srcOrd="10" destOrd="0" presId="urn:microsoft.com/office/officeart/2005/8/layout/cycle6"/>
    <dgm:cxn modelId="{C9666F9F-9AFA-4C09-8258-A5A9B1BEECB2}" type="presParOf" srcId="{CD3F44E3-593A-4253-B001-DED831B0654A}" destId="{FFDE5251-4E37-4640-9311-5EF852D9C16C}" srcOrd="11" destOrd="0" presId="urn:microsoft.com/office/officeart/2005/8/layout/cycle6"/>
    <dgm:cxn modelId="{3088665D-E4CF-4634-8893-A5862862D54A}" type="presParOf" srcId="{CD3F44E3-593A-4253-B001-DED831B0654A}" destId="{C570AA22-F8DB-4929-9DEA-F35000ADE993}" srcOrd="12" destOrd="0" presId="urn:microsoft.com/office/officeart/2005/8/layout/cycle6"/>
    <dgm:cxn modelId="{FAFFAF56-ACFF-4BB2-BBCC-02EC16225EE1}" type="presParOf" srcId="{CD3F44E3-593A-4253-B001-DED831B0654A}" destId="{B665020C-6B42-4A4F-A7E9-BE754AFBB59E}" srcOrd="13" destOrd="0" presId="urn:microsoft.com/office/officeart/2005/8/layout/cycle6"/>
    <dgm:cxn modelId="{876E3897-5537-4BC8-8A8E-740A0D6A2A96}" type="presParOf" srcId="{CD3F44E3-593A-4253-B001-DED831B0654A}" destId="{28372F28-DA6B-4FDC-AAD6-6C570F54156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AB931-B7D5-43AE-9326-C3AEEF42E51C}">
      <dsp:nvSpPr>
        <dsp:cNvPr id="0" name=""/>
        <dsp:cNvSpPr/>
      </dsp:nvSpPr>
      <dsp:spPr>
        <a:xfrm>
          <a:off x="2364225" y="2021"/>
          <a:ext cx="1758620" cy="1143103"/>
        </a:xfrm>
        <a:prstGeom prst="roundRect">
          <a:avLst/>
        </a:prstGeom>
        <a:solidFill>
          <a:srgbClr val="003B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Rozwiązania biznesowe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2420027" y="57823"/>
        <a:ext cx="1647016" cy="1031499"/>
      </dsp:txXfrm>
    </dsp:sp>
    <dsp:sp modelId="{B7106854-789C-4DE7-AE91-919B1D8D3FFF}">
      <dsp:nvSpPr>
        <dsp:cNvPr id="0" name=""/>
        <dsp:cNvSpPr/>
      </dsp:nvSpPr>
      <dsp:spPr>
        <a:xfrm>
          <a:off x="939720" y="553138"/>
          <a:ext cx="4571220" cy="4571220"/>
        </a:xfrm>
        <a:custGeom>
          <a:avLst/>
          <a:gdLst/>
          <a:ahLst/>
          <a:cxnLst/>
          <a:rect l="0" t="0" r="0" b="0"/>
          <a:pathLst>
            <a:path>
              <a:moveTo>
                <a:pt x="3195226" y="188799"/>
              </a:moveTo>
              <a:arcTo wR="2285610" hR="2285610" stAng="17607098" swAng="1970470"/>
            </a:path>
          </a:pathLst>
        </a:custGeom>
        <a:noFill/>
        <a:ln w="31750" cap="flat" cmpd="sng" algn="ctr">
          <a:solidFill>
            <a:srgbClr val="86BA0D"/>
          </a:solidFill>
          <a:prstDash val="sysDot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88B09-455E-4E29-BAC2-7C7CA97495CA}">
      <dsp:nvSpPr>
        <dsp:cNvPr id="0" name=""/>
        <dsp:cNvSpPr/>
      </dsp:nvSpPr>
      <dsp:spPr>
        <a:xfrm>
          <a:off x="4537977" y="1581332"/>
          <a:ext cx="1758620" cy="1143103"/>
        </a:xfrm>
        <a:prstGeom prst="roundRect">
          <a:avLst/>
        </a:prstGeom>
        <a:solidFill>
          <a:srgbClr val="003B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Usługi programistyczne</a:t>
          </a:r>
          <a:endParaRPr lang="pl-PL" sz="1400" b="1" kern="1200" dirty="0"/>
        </a:p>
      </dsp:txBody>
      <dsp:txXfrm>
        <a:off x="4593779" y="1637134"/>
        <a:ext cx="1647016" cy="1031499"/>
      </dsp:txXfrm>
    </dsp:sp>
    <dsp:sp modelId="{E9B05181-0730-4B17-A386-B3D33002AFC5}">
      <dsp:nvSpPr>
        <dsp:cNvPr id="0" name=""/>
        <dsp:cNvSpPr/>
      </dsp:nvSpPr>
      <dsp:spPr>
        <a:xfrm>
          <a:off x="960041" y="583955"/>
          <a:ext cx="4571220" cy="4571220"/>
        </a:xfrm>
        <a:custGeom>
          <a:avLst/>
          <a:gdLst/>
          <a:ahLst/>
          <a:cxnLst/>
          <a:rect l="0" t="0" r="0" b="0"/>
          <a:pathLst>
            <a:path>
              <a:moveTo>
                <a:pt x="4567490" y="2155076"/>
              </a:moveTo>
              <a:arcTo wR="2285610" hR="2285610" stAng="21403559" swAng="2194662"/>
            </a:path>
          </a:pathLst>
        </a:custGeom>
        <a:noFill/>
        <a:ln w="31750" cap="flat" cmpd="sng" algn="ctr">
          <a:solidFill>
            <a:srgbClr val="86BA0D"/>
          </a:solidFill>
          <a:prstDash val="sysDot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25502-976C-40B8-84D7-85FECBAB7354}">
      <dsp:nvSpPr>
        <dsp:cNvPr id="0" name=""/>
        <dsp:cNvSpPr/>
      </dsp:nvSpPr>
      <dsp:spPr>
        <a:xfrm>
          <a:off x="3707682" y="4136735"/>
          <a:ext cx="1758620" cy="1143103"/>
        </a:xfrm>
        <a:prstGeom prst="roundRect">
          <a:avLst/>
        </a:prstGeom>
        <a:solidFill>
          <a:srgbClr val="003B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/>
            <a:t>Cloud</a:t>
          </a:r>
          <a:r>
            <a:rPr lang="pl-PL" sz="1400" b="1" kern="1200" dirty="0" smtClean="0"/>
            <a:t> Computing</a:t>
          </a:r>
          <a:endParaRPr lang="pl-PL" sz="1400" b="1" kern="1200" dirty="0"/>
        </a:p>
      </dsp:txBody>
      <dsp:txXfrm>
        <a:off x="3763484" y="4192537"/>
        <a:ext cx="1647016" cy="1031499"/>
      </dsp:txXfrm>
    </dsp:sp>
    <dsp:sp modelId="{845A29BC-65BE-42A9-A909-F56BCC76236E}">
      <dsp:nvSpPr>
        <dsp:cNvPr id="0" name=""/>
        <dsp:cNvSpPr/>
      </dsp:nvSpPr>
      <dsp:spPr>
        <a:xfrm>
          <a:off x="899830" y="574329"/>
          <a:ext cx="4571220" cy="4571220"/>
        </a:xfrm>
        <a:custGeom>
          <a:avLst/>
          <a:gdLst/>
          <a:ahLst/>
          <a:cxnLst/>
          <a:rect l="0" t="0" r="0" b="0"/>
          <a:pathLst>
            <a:path>
              <a:moveTo>
                <a:pt x="2798806" y="4512860"/>
              </a:moveTo>
              <a:arcTo wR="2285610" hR="2285610" stAng="4621473" swAng="1378533"/>
            </a:path>
          </a:pathLst>
        </a:custGeom>
        <a:noFill/>
        <a:ln w="31750" cap="flat" cmpd="sng" algn="ctr">
          <a:solidFill>
            <a:srgbClr val="86BA0D"/>
          </a:solidFill>
          <a:prstDash val="sysDot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EEC97-D1CB-4C1A-825C-50D205136B7D}">
      <dsp:nvSpPr>
        <dsp:cNvPr id="0" name=""/>
        <dsp:cNvSpPr/>
      </dsp:nvSpPr>
      <dsp:spPr>
        <a:xfrm>
          <a:off x="1020783" y="4136727"/>
          <a:ext cx="1758620" cy="1143103"/>
        </a:xfrm>
        <a:prstGeom prst="roundRect">
          <a:avLst/>
        </a:prstGeom>
        <a:solidFill>
          <a:srgbClr val="003B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cs typeface="Arial" pitchFamily="34" charset="0"/>
            </a:rPr>
            <a:t>Dostawy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cs typeface="Arial" pitchFamily="34" charset="0"/>
            </a:rPr>
            <a:t>i integracje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cs typeface="Arial" pitchFamily="34" charset="0"/>
            </a:rPr>
            <a:t>Infrastruktury IT</a:t>
          </a:r>
          <a:endParaRPr lang="pl-PL" sz="1400" kern="1200" dirty="0"/>
        </a:p>
      </dsp:txBody>
      <dsp:txXfrm>
        <a:off x="1076585" y="4192529"/>
        <a:ext cx="1647016" cy="1031499"/>
      </dsp:txXfrm>
    </dsp:sp>
    <dsp:sp modelId="{FFDE5251-4E37-4640-9311-5EF852D9C16C}">
      <dsp:nvSpPr>
        <dsp:cNvPr id="0" name=""/>
        <dsp:cNvSpPr/>
      </dsp:nvSpPr>
      <dsp:spPr>
        <a:xfrm>
          <a:off x="959931" y="563521"/>
          <a:ext cx="4571220" cy="4571220"/>
        </a:xfrm>
        <a:custGeom>
          <a:avLst/>
          <a:gdLst/>
          <a:ahLst/>
          <a:cxnLst/>
          <a:rect l="0" t="0" r="0" b="0"/>
          <a:pathLst>
            <a:path>
              <a:moveTo>
                <a:pt x="388974" y="3561066"/>
              </a:moveTo>
              <a:arcTo wR="2285610" hR="2285610" stAng="8764790" swAng="2200796"/>
            </a:path>
          </a:pathLst>
        </a:custGeom>
        <a:noFill/>
        <a:ln w="31750" cap="flat" cmpd="sng" algn="ctr">
          <a:solidFill>
            <a:srgbClr val="86BA0D"/>
          </a:solidFill>
          <a:prstDash val="sysDot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0AA22-F8DB-4929-9DEA-F35000ADE993}">
      <dsp:nvSpPr>
        <dsp:cNvPr id="0" name=""/>
        <dsp:cNvSpPr/>
      </dsp:nvSpPr>
      <dsp:spPr>
        <a:xfrm>
          <a:off x="190483" y="1581337"/>
          <a:ext cx="1758620" cy="1143103"/>
        </a:xfrm>
        <a:prstGeom prst="roundRect">
          <a:avLst/>
        </a:prstGeom>
        <a:solidFill>
          <a:srgbClr val="003B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baseline="0" dirty="0" smtClean="0">
              <a:solidFill>
                <a:schemeClr val="bg1"/>
              </a:solidFill>
              <a:cs typeface="Arial" pitchFamily="34" charset="0"/>
            </a:rPr>
            <a:t>Zarządzanie bezpieczeństwem</a:t>
          </a:r>
          <a:endParaRPr lang="pl-PL" sz="1400" kern="1200" baseline="0" dirty="0">
            <a:solidFill>
              <a:schemeClr val="bg1"/>
            </a:solidFill>
          </a:endParaRPr>
        </a:p>
      </dsp:txBody>
      <dsp:txXfrm>
        <a:off x="246285" y="1637139"/>
        <a:ext cx="1647016" cy="1031499"/>
      </dsp:txXfrm>
    </dsp:sp>
    <dsp:sp modelId="{28372F28-DA6B-4FDC-AAD6-6C570F541563}">
      <dsp:nvSpPr>
        <dsp:cNvPr id="0" name=""/>
        <dsp:cNvSpPr/>
      </dsp:nvSpPr>
      <dsp:spPr>
        <a:xfrm>
          <a:off x="939584" y="593957"/>
          <a:ext cx="4571220" cy="4571220"/>
        </a:xfrm>
        <a:custGeom>
          <a:avLst/>
          <a:gdLst/>
          <a:ahLst/>
          <a:cxnLst/>
          <a:rect l="0" t="0" r="0" b="0"/>
          <a:pathLst>
            <a:path>
              <a:moveTo>
                <a:pt x="411951" y="976634"/>
              </a:moveTo>
              <a:arcTo wR="2285610" hR="2285610" stAng="12896335" swAng="1956254"/>
            </a:path>
          </a:pathLst>
        </a:custGeom>
        <a:noFill/>
        <a:ln w="31750" cap="flat" cmpd="sng" algn="ctr">
          <a:solidFill>
            <a:srgbClr val="86BA0D"/>
          </a:solidFill>
          <a:prstDash val="sysDot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31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59F4E4-4711-491A-897A-1649CB5EA98B}" type="datetime1">
              <a:rPr lang="pl-PL"/>
              <a:pPr>
                <a:defRPr/>
              </a:pPr>
              <a:t>2014-04-04</a:t>
            </a:fld>
            <a:endParaRPr lang="pl-PL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EC4606-0D5E-4AE1-ACA9-F0E4F111C1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7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0352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smtClean="0"/>
              <a:t>Dlaczego ignorowanie testów jest dużym błędem.</a:t>
            </a:r>
          </a:p>
          <a:p>
            <a:r>
              <a:rPr lang="pl-PL" dirty="0" smtClean="0"/>
              <a:t>Testy jednostkowe pozwalają na duże zmiany w kodzie w szybkim czasie. Masz pewność, że coś działa, bo testy wykonują się poprawnie. Dokonujesz koniecznych zmian, a ponownie uruchomione testy nie zgłaszają błędów. To oszczędza czas.</a:t>
            </a:r>
          </a:p>
          <a:p>
            <a:r>
              <a:rPr lang="pl-PL" dirty="0" smtClean="0"/>
              <a:t>TDD pomaga w rozsądnym programowaniu. Kiedy testy działają kończysz implementowanie danej funkcjonalności. Testy pozwalają na spokojne przechodzenie do kolejnych etapów projektu bez lęku pozostawienia niekompletnego kodu.</a:t>
            </a:r>
          </a:p>
          <a:p>
            <a:r>
              <a:rPr lang="pl-PL" dirty="0" smtClean="0"/>
              <a:t>Testy i implementacja pozostają bardzo blisko siebie, aby wynikowy kod był lepszej jakości. Twój kod bywa zły oraz zawiera błędy. Twoje testy bywają złe i zawierają błędy. Jednak programowanie wsparte testami zmniejsza szanse, że zarówno kod i testy są niskiej jakości. Często wprowadzenie poprawek w testach, daje dobry wynik.</a:t>
            </a:r>
          </a:p>
          <a:p>
            <a:r>
              <a:rPr lang="pl-PL" dirty="0" smtClean="0"/>
              <a:t>TDD pomaga w programowaniu złożonych problemów. Dzięki testom analizujesz mniejsze fragmenty planowanej funkcjonalności, co automatycznie rozwiązuje skomplikowane problemy i szybciej posuwa proces tworzenia do przodu.</a:t>
            </a:r>
          </a:p>
          <a:p>
            <a:r>
              <a:rPr lang="pl-PL" dirty="0" smtClean="0"/>
              <a:t>Testy jednostkowe umożliwiają lepsze zrozumienie projektowanego kodu. Zamiast jedynie kodowania określonych funkcjonalności, rozważasz projekt globalnie, koncentrując się na poszczególnych warunkach i oczekiwanych wynikach.</a:t>
            </a:r>
          </a:p>
          <a:p>
            <a:r>
              <a:rPr lang="pl-PL" dirty="0" smtClean="0"/>
              <a:t>Testy jednostkowe dają natychmiastowe wsparcie w postaci wizualnej. Wszyscy lubią to uczucie, gdy wiesz, że wszystko działa poprawnie. To bardzo satysfakcjonujące. Poza tym, o wiele łatwiejsze jest naprawienie błędu, gdy dostajesz dokładną przyczynę jego wystąpienia.</a:t>
            </a:r>
          </a:p>
          <a:p>
            <a:r>
              <a:rPr lang="pl-PL" dirty="0" smtClean="0"/>
              <a:t>Wbrew powszechnej opinii pisanie testów wcale nie wymaga dwukrotnie większej ilości kodu, ani nie zwalnia tempa tworzenia aplikacji. Wręcz przeciwnie, taki kod powstaje szybciej i jest mniej zawodny w porównaniu do zwykłego kodu. Napisane testy w większości przypadków są proste, jeśli nie banalne, co nie sprawia trudności w ich tworzeniu. Przekonasz się w momencie, w którym spróbujesz.</a:t>
            </a:r>
          </a:p>
          <a:p>
            <a:r>
              <a:rPr lang="pl-PL" dirty="0" smtClean="0"/>
              <a:t>Myślę, że powiedział to Fowler:</a:t>
            </a:r>
            <a:br>
              <a:rPr lang="pl-PL" dirty="0" smtClean="0"/>
            </a:br>
            <a:r>
              <a:rPr lang="pl-PL" dirty="0" smtClean="0"/>
              <a:t>„Niedoskonałe testy, uruchamiane często są o wiele lepsze niż doskonałe testy, których nigdy nie napiszesz”.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6768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4603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2772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8797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09882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PMD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source</a:t>
            </a:r>
            <a:r>
              <a:rPr lang="pl-PL" dirty="0" smtClean="0"/>
              <a:t> </a:t>
            </a:r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analyzer</a:t>
            </a:r>
            <a:r>
              <a:rPr lang="pl-PL" dirty="0" smtClean="0"/>
              <a:t>. It </a:t>
            </a:r>
            <a:r>
              <a:rPr lang="pl-PL" dirty="0" err="1" smtClean="0"/>
              <a:t>finds</a:t>
            </a:r>
            <a:r>
              <a:rPr lang="pl-PL" dirty="0" smtClean="0"/>
              <a:t>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programming</a:t>
            </a:r>
            <a:r>
              <a:rPr lang="pl-PL" dirty="0" smtClean="0"/>
              <a:t> </a:t>
            </a:r>
            <a:r>
              <a:rPr lang="pl-PL" dirty="0" err="1" smtClean="0"/>
              <a:t>flaws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unused</a:t>
            </a:r>
            <a:r>
              <a:rPr lang="pl-PL" dirty="0" smtClean="0"/>
              <a:t> </a:t>
            </a:r>
            <a:r>
              <a:rPr lang="pl-PL" dirty="0" err="1" smtClean="0"/>
              <a:t>variables</a:t>
            </a:r>
            <a:r>
              <a:rPr lang="pl-PL" dirty="0" smtClean="0"/>
              <a:t>, </a:t>
            </a:r>
            <a:r>
              <a:rPr lang="pl-PL" dirty="0" err="1" smtClean="0"/>
              <a:t>empty</a:t>
            </a:r>
            <a:r>
              <a:rPr lang="pl-PL" dirty="0" smtClean="0"/>
              <a:t> </a:t>
            </a:r>
            <a:r>
              <a:rPr lang="pl-PL" dirty="0" err="1" smtClean="0"/>
              <a:t>catch</a:t>
            </a:r>
            <a:r>
              <a:rPr lang="pl-PL" dirty="0" smtClean="0"/>
              <a:t> </a:t>
            </a:r>
            <a:r>
              <a:rPr lang="pl-PL" dirty="0" err="1" smtClean="0"/>
              <a:t>blocks</a:t>
            </a:r>
            <a:r>
              <a:rPr lang="pl-PL" dirty="0" smtClean="0"/>
              <a:t>, </a:t>
            </a:r>
            <a:r>
              <a:rPr lang="pl-PL" dirty="0" err="1" smtClean="0"/>
              <a:t>unnecessary</a:t>
            </a:r>
            <a:r>
              <a:rPr lang="pl-PL" dirty="0" smtClean="0"/>
              <a:t> </a:t>
            </a:r>
            <a:r>
              <a:rPr lang="pl-PL" dirty="0" err="1" smtClean="0"/>
              <a:t>object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, and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forth</a:t>
            </a:r>
            <a:r>
              <a:rPr lang="pl-PL" dirty="0" smtClean="0"/>
              <a:t>. It </a:t>
            </a:r>
            <a:r>
              <a:rPr lang="pl-PL" dirty="0" err="1" smtClean="0"/>
              <a:t>supports</a:t>
            </a:r>
            <a:r>
              <a:rPr lang="pl-PL" dirty="0" smtClean="0"/>
              <a:t> Java, </a:t>
            </a:r>
            <a:r>
              <a:rPr lang="pl-PL" dirty="0" err="1" smtClean="0"/>
              <a:t>JavaScript</a:t>
            </a:r>
            <a:r>
              <a:rPr lang="pl-PL" dirty="0" smtClean="0"/>
              <a:t>, XML, XSL. </a:t>
            </a:r>
            <a:br>
              <a:rPr lang="pl-PL" dirty="0" smtClean="0"/>
            </a:br>
            <a:r>
              <a:rPr lang="pl-PL" dirty="0" err="1" smtClean="0"/>
              <a:t>Additionally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includes</a:t>
            </a:r>
            <a:r>
              <a:rPr lang="pl-PL" dirty="0" smtClean="0"/>
              <a:t> CPD, the </a:t>
            </a:r>
            <a:r>
              <a:rPr lang="pl-PL" dirty="0" err="1" smtClean="0"/>
              <a:t>copy-paste-detector</a:t>
            </a:r>
            <a:r>
              <a:rPr lang="pl-PL" dirty="0" smtClean="0"/>
              <a:t>. CPD </a:t>
            </a:r>
            <a:r>
              <a:rPr lang="pl-PL" dirty="0" err="1" smtClean="0"/>
              <a:t>finds</a:t>
            </a:r>
            <a:r>
              <a:rPr lang="pl-PL" dirty="0" smtClean="0"/>
              <a:t> </a:t>
            </a:r>
            <a:r>
              <a:rPr lang="pl-PL" dirty="0" err="1" smtClean="0"/>
              <a:t>duplicated</a:t>
            </a:r>
            <a:r>
              <a:rPr lang="pl-PL" dirty="0" smtClean="0"/>
              <a:t> </a:t>
            </a:r>
            <a:r>
              <a:rPr lang="pl-PL" dirty="0" err="1" smtClean="0"/>
              <a:t>code</a:t>
            </a:r>
            <a:r>
              <a:rPr lang="pl-PL" dirty="0" smtClean="0"/>
              <a:t> in Java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C4606-0D5E-4AE1-ACA9-F0E4F111C12D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03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PMD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source</a:t>
            </a:r>
            <a:r>
              <a:rPr lang="pl-PL" dirty="0" smtClean="0"/>
              <a:t> </a:t>
            </a:r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analyzer</a:t>
            </a:r>
            <a:r>
              <a:rPr lang="pl-PL" dirty="0" smtClean="0"/>
              <a:t>. It </a:t>
            </a:r>
            <a:r>
              <a:rPr lang="pl-PL" dirty="0" err="1" smtClean="0"/>
              <a:t>finds</a:t>
            </a:r>
            <a:r>
              <a:rPr lang="pl-PL" dirty="0" smtClean="0"/>
              <a:t>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programming</a:t>
            </a:r>
            <a:r>
              <a:rPr lang="pl-PL" dirty="0" smtClean="0"/>
              <a:t> </a:t>
            </a:r>
            <a:r>
              <a:rPr lang="pl-PL" dirty="0" err="1" smtClean="0"/>
              <a:t>flaws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unused</a:t>
            </a:r>
            <a:r>
              <a:rPr lang="pl-PL" dirty="0" smtClean="0"/>
              <a:t> </a:t>
            </a:r>
            <a:r>
              <a:rPr lang="pl-PL" dirty="0" err="1" smtClean="0"/>
              <a:t>variables</a:t>
            </a:r>
            <a:r>
              <a:rPr lang="pl-PL" dirty="0" smtClean="0"/>
              <a:t>, </a:t>
            </a:r>
            <a:r>
              <a:rPr lang="pl-PL" dirty="0" err="1" smtClean="0"/>
              <a:t>empty</a:t>
            </a:r>
            <a:r>
              <a:rPr lang="pl-PL" dirty="0" smtClean="0"/>
              <a:t> </a:t>
            </a:r>
            <a:r>
              <a:rPr lang="pl-PL" dirty="0" err="1" smtClean="0"/>
              <a:t>catch</a:t>
            </a:r>
            <a:r>
              <a:rPr lang="pl-PL" dirty="0" smtClean="0"/>
              <a:t> </a:t>
            </a:r>
            <a:r>
              <a:rPr lang="pl-PL" dirty="0" err="1" smtClean="0"/>
              <a:t>blocks</a:t>
            </a:r>
            <a:r>
              <a:rPr lang="pl-PL" dirty="0" smtClean="0"/>
              <a:t>, </a:t>
            </a:r>
            <a:r>
              <a:rPr lang="pl-PL" dirty="0" err="1" smtClean="0"/>
              <a:t>unnecessary</a:t>
            </a:r>
            <a:r>
              <a:rPr lang="pl-PL" dirty="0" smtClean="0"/>
              <a:t> </a:t>
            </a:r>
            <a:r>
              <a:rPr lang="pl-PL" dirty="0" err="1" smtClean="0"/>
              <a:t>object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, and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forth</a:t>
            </a:r>
            <a:r>
              <a:rPr lang="pl-PL" dirty="0" smtClean="0"/>
              <a:t>. It </a:t>
            </a:r>
            <a:r>
              <a:rPr lang="pl-PL" dirty="0" err="1" smtClean="0"/>
              <a:t>supports</a:t>
            </a:r>
            <a:r>
              <a:rPr lang="pl-PL" dirty="0" smtClean="0"/>
              <a:t> Java, </a:t>
            </a:r>
            <a:r>
              <a:rPr lang="pl-PL" dirty="0" err="1" smtClean="0"/>
              <a:t>JavaScript</a:t>
            </a:r>
            <a:r>
              <a:rPr lang="pl-PL" dirty="0" smtClean="0"/>
              <a:t>, XML, XSL. </a:t>
            </a:r>
            <a:br>
              <a:rPr lang="pl-PL" dirty="0" smtClean="0"/>
            </a:br>
            <a:r>
              <a:rPr lang="pl-PL" dirty="0" err="1" smtClean="0"/>
              <a:t>Additionally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includes</a:t>
            </a:r>
            <a:r>
              <a:rPr lang="pl-PL" dirty="0" smtClean="0"/>
              <a:t> CPD, the </a:t>
            </a:r>
            <a:r>
              <a:rPr lang="pl-PL" dirty="0" err="1" smtClean="0"/>
              <a:t>copy-paste-detector</a:t>
            </a:r>
            <a:r>
              <a:rPr lang="pl-PL" dirty="0" smtClean="0"/>
              <a:t>. CPD </a:t>
            </a:r>
            <a:r>
              <a:rPr lang="pl-PL" dirty="0" err="1" smtClean="0"/>
              <a:t>finds</a:t>
            </a:r>
            <a:r>
              <a:rPr lang="pl-PL" dirty="0" smtClean="0"/>
              <a:t> </a:t>
            </a:r>
            <a:r>
              <a:rPr lang="pl-PL" dirty="0" err="1" smtClean="0"/>
              <a:t>duplicated</a:t>
            </a:r>
            <a:r>
              <a:rPr lang="pl-PL" dirty="0" smtClean="0"/>
              <a:t> </a:t>
            </a:r>
            <a:r>
              <a:rPr lang="pl-PL" dirty="0" err="1" smtClean="0"/>
              <a:t>code</a:t>
            </a:r>
            <a:r>
              <a:rPr lang="pl-PL" dirty="0" smtClean="0"/>
              <a:t> in Java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C4606-0D5E-4AE1-ACA9-F0E4F111C12D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039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http://nemo.sonarqube.org/dashboard/index/48209?did=1&amp;period=2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C4606-0D5E-4AE1-ACA9-F0E4F111C12D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0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31188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5587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67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67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676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676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676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smtClean="0"/>
              <a:t>Dlaczego ignorowanie testów jest dużym błędem.</a:t>
            </a:r>
          </a:p>
          <a:p>
            <a:r>
              <a:rPr lang="pl-PL" dirty="0" smtClean="0"/>
              <a:t>Testy jednostkowe pozwalają na duże zmiany w kodzie w szybkim czasie. Masz pewność, że coś działa, bo testy wykonują się poprawnie. Dokonujesz koniecznych zmian, a ponownie uruchomione testy nie zgłaszają błędów. To oszczędza czas.</a:t>
            </a:r>
          </a:p>
          <a:p>
            <a:r>
              <a:rPr lang="pl-PL" dirty="0" smtClean="0"/>
              <a:t>TDD pomaga w rozsądnym programowaniu. Kiedy testy działają kończysz implementowanie danej funkcjonalności. Testy pozwalają na spokojne przechodzenie do kolejnych etapów projektu bez lęku pozostawienia niekompletnego kodu.</a:t>
            </a:r>
          </a:p>
          <a:p>
            <a:r>
              <a:rPr lang="pl-PL" dirty="0" smtClean="0"/>
              <a:t>Testy i implementacja pozostają bardzo blisko siebie, aby wynikowy kod był lepszej jakości. Twój kod bywa zły oraz zawiera błędy. Twoje testy bywają złe i zawierają błędy. Jednak programowanie wsparte testami zmniejsza szanse, że zarówno kod i testy są niskiej jakości. Często wprowadzenie poprawek w testach, daje dobry wynik.</a:t>
            </a:r>
          </a:p>
          <a:p>
            <a:r>
              <a:rPr lang="pl-PL" dirty="0" smtClean="0"/>
              <a:t>TDD pomaga w programowaniu złożonych problemów. Dzięki testom analizujesz mniejsze fragmenty planowanej funkcjonalności, co automatycznie rozwiązuje skomplikowane problemy i szybciej posuwa proces tworzenia do przodu.</a:t>
            </a:r>
          </a:p>
          <a:p>
            <a:r>
              <a:rPr lang="pl-PL" dirty="0" smtClean="0"/>
              <a:t>Testy jednostkowe umożliwiają lepsze zrozumienie projektowanego kodu. Zamiast jedynie kodowania określonych funkcjonalności, rozważasz projekt globalnie, koncentrując się na poszczególnych warunkach i oczekiwanych wynikach.</a:t>
            </a:r>
          </a:p>
          <a:p>
            <a:r>
              <a:rPr lang="pl-PL" dirty="0" smtClean="0"/>
              <a:t>Testy jednostkowe dają natychmiastowe wsparcie w postaci wizualnej. Wszyscy lubią to uczucie, gdy wiesz, że wszystko działa poprawnie. To bardzo satysfakcjonujące. Poza tym, o wiele łatwiejsze jest naprawienie błędu, gdy dostajesz dokładną przyczynę jego wystąpienia.</a:t>
            </a:r>
          </a:p>
          <a:p>
            <a:r>
              <a:rPr lang="pl-PL" dirty="0" smtClean="0"/>
              <a:t>Wbrew powszechnej opinii pisanie testów wcale nie wymaga dwukrotnie większej ilości kodu, ani nie zwalnia tempa tworzenia aplikacji. Wręcz przeciwnie, taki kod powstaje szybciej i jest mniej zawodny w porównaniu do zwykłego kodu. Napisane testy w większości przypadków są proste, jeśli nie banalne, co nie sprawia trudności w ich tworzeniu. Przekonasz się w momencie, w którym spróbujesz.</a:t>
            </a:r>
          </a:p>
          <a:p>
            <a:r>
              <a:rPr lang="pl-PL" dirty="0" smtClean="0"/>
              <a:t>Myślę, że powiedział to Fowler:</a:t>
            </a:r>
            <a:br>
              <a:rPr lang="pl-PL" dirty="0" smtClean="0"/>
            </a:br>
            <a:r>
              <a:rPr lang="pl-PL" dirty="0" smtClean="0"/>
              <a:t>„Niedoskonałe testy, uruchamiane często są o wiele lepsze niż doskonałe testy, których nigdy nie napiszesz”.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676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90775"/>
            <a:ext cx="7772400" cy="1470025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2715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423863"/>
            <a:ext cx="2057400" cy="54530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423863"/>
            <a:ext cx="6019800" cy="54530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423863"/>
            <a:ext cx="6767513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820150" y="6400800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defRPr/>
            </a:pPr>
            <a:fld id="{8922BE61-A154-4AF0-BFB5-B27982FCEBA9}" type="slidenum">
              <a:rPr lang="en-US" sz="900" b="1">
                <a:solidFill>
                  <a:srgbClr val="86BA0D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pl-PL" sz="900" b="1">
              <a:solidFill>
                <a:srgbClr val="86BA0D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 spd="slow">
    <p:fade thruBlk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6BA0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3200" b="1">
          <a:solidFill>
            <a:srgbClr val="00355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6BA0D"/>
        </a:buClr>
        <a:buFont typeface="Wingdings" pitchFamily="2" charset="2"/>
        <a:buChar char=""/>
        <a:defRPr sz="1500">
          <a:solidFill>
            <a:srgbClr val="003557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 descr="slajd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571750" y="714375"/>
            <a:ext cx="65722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pl-PL" sz="2200" b="1">
                <a:solidFill>
                  <a:schemeClr val="bg1"/>
                </a:solidFill>
              </a:rPr>
              <a:t>Bazy i Systemy Bankowe Sp. z o.o.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500438" y="1488282"/>
            <a:ext cx="46148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86BA0D"/>
              </a:buClr>
              <a:buFont typeface="Wingdings" pitchFamily="2" charset="2"/>
              <a:buNone/>
            </a:pPr>
            <a:r>
              <a:rPr lang="pl-PL" b="1" dirty="0">
                <a:solidFill>
                  <a:schemeClr val="bg1"/>
                </a:solidFill>
              </a:rPr>
              <a:t>u</a:t>
            </a:r>
            <a:r>
              <a:rPr lang="pl-PL" b="1" dirty="0" smtClean="0">
                <a:solidFill>
                  <a:schemeClr val="bg1"/>
                </a:solidFill>
              </a:rPr>
              <a:t>l. Kasprzaka 3, 85 – 321 Bydgoszcz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101" name="Obraz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79425"/>
            <a:ext cx="20351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3117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dirty="0" smtClean="0">
                <a:solidFill>
                  <a:schemeClr val="bg1"/>
                </a:solidFill>
              </a:rPr>
              <a:t>Testy jednostkowe - założenia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635794" y="1701378"/>
            <a:ext cx="8229600" cy="4679950"/>
          </a:xfrm>
        </p:spPr>
        <p:txBody>
          <a:bodyPr/>
          <a:lstStyle/>
          <a:p>
            <a:r>
              <a:rPr lang="pl-PL" dirty="0" smtClean="0"/>
              <a:t>Weryfikują poprawność działania kodu</a:t>
            </a:r>
          </a:p>
          <a:p>
            <a:r>
              <a:rPr lang="pl-PL" dirty="0" smtClean="0"/>
              <a:t>Zapewniają poprawność architektury</a:t>
            </a:r>
          </a:p>
          <a:p>
            <a:r>
              <a:rPr lang="pl-PL" dirty="0" smtClean="0"/>
              <a:t>Dokumentują użycie klasy</a:t>
            </a:r>
          </a:p>
          <a:p>
            <a:r>
              <a:rPr lang="pl-PL" dirty="0" smtClean="0"/>
              <a:t>Zabezpieczają przed regresją</a:t>
            </a:r>
          </a:p>
          <a:p>
            <a:r>
              <a:rPr lang="pl-PL" dirty="0" smtClean="0"/>
              <a:t>Ułatwiają </a:t>
            </a:r>
            <a:r>
              <a:rPr lang="pl-PL" dirty="0" err="1" smtClean="0"/>
              <a:t>refaktoring</a:t>
            </a:r>
            <a:endParaRPr lang="pl-PL" dirty="0" smtClean="0"/>
          </a:p>
          <a:p>
            <a:r>
              <a:rPr lang="pl-PL" dirty="0" smtClean="0"/>
              <a:t>Ułatwiają eksperymentowanie</a:t>
            </a:r>
          </a:p>
          <a:p>
            <a:r>
              <a:rPr lang="pl-PL" dirty="0" smtClean="0"/>
              <a:t>Przygotowują kod do testów integracyjnych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22514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dirty="0" smtClean="0">
                <a:solidFill>
                  <a:schemeClr val="bg1"/>
                </a:solidFill>
              </a:rPr>
              <a:t>Testy jednostkowe 2/2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9950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Szybkie uruchamianie</a:t>
            </a:r>
          </a:p>
          <a:p>
            <a:r>
              <a:rPr lang="pl-PL" dirty="0" smtClean="0"/>
              <a:t>Weryfikacja kodu przy każdej kompilacji</a:t>
            </a:r>
          </a:p>
          <a:p>
            <a:r>
              <a:rPr lang="pl-PL" dirty="0" smtClean="0"/>
              <a:t>Testowanie wyizolowanych jednostek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562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dirty="0" smtClean="0">
                <a:solidFill>
                  <a:schemeClr val="bg1"/>
                </a:solidFill>
              </a:rPr>
              <a:t>Testy jednostkowe - atrybuty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9950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Łatwe w implementacji</a:t>
            </a:r>
          </a:p>
          <a:p>
            <a:r>
              <a:rPr lang="pl-PL" dirty="0" smtClean="0"/>
              <a:t>Szybkie uruchamianie</a:t>
            </a:r>
          </a:p>
          <a:p>
            <a:r>
              <a:rPr lang="pl-PL" dirty="0" smtClean="0"/>
              <a:t>Powtarzalne przy każdej kompilacji</a:t>
            </a:r>
          </a:p>
          <a:p>
            <a:r>
              <a:rPr lang="pl-PL" dirty="0" smtClean="0"/>
              <a:t>Testują wyizolowane jednostki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01010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1378"/>
            <a:ext cx="8229600" cy="4679950"/>
          </a:xfrm>
        </p:spPr>
        <p:txBody>
          <a:bodyPr/>
          <a:lstStyle/>
          <a:p>
            <a:r>
              <a:rPr lang="pl-PL" dirty="0" smtClean="0"/>
              <a:t>Testować:</a:t>
            </a:r>
          </a:p>
          <a:p>
            <a:pPr lvl="1"/>
            <a:r>
              <a:rPr lang="pl-PL" sz="2000" dirty="0" smtClean="0"/>
              <a:t>Logikę biznesową</a:t>
            </a:r>
          </a:p>
          <a:p>
            <a:pPr lvl="1"/>
            <a:r>
              <a:rPr lang="pl-PL" sz="2000" dirty="0" smtClean="0"/>
              <a:t>Kod narzędziowy</a:t>
            </a:r>
          </a:p>
          <a:p>
            <a:pPr lvl="1"/>
            <a:r>
              <a:rPr lang="pl-PL" sz="2000" dirty="0" err="1" smtClean="0"/>
              <a:t>Walidatory</a:t>
            </a:r>
            <a:endParaRPr lang="pl-PL" sz="2000" dirty="0" smtClean="0"/>
          </a:p>
          <a:p>
            <a:pPr lvl="1"/>
            <a:r>
              <a:rPr lang="pl-PL" sz="2000" dirty="0" smtClean="0"/>
              <a:t>Kody wspólne wykorzystywane przez wielu programistów</a:t>
            </a:r>
          </a:p>
          <a:p>
            <a:r>
              <a:rPr lang="pl-PL" dirty="0" smtClean="0"/>
              <a:t>Nie testować:</a:t>
            </a:r>
          </a:p>
          <a:p>
            <a:pPr lvl="1"/>
            <a:r>
              <a:rPr lang="pl-PL" sz="2000" dirty="0" smtClean="0"/>
              <a:t>Bibliotek firm trzecich</a:t>
            </a:r>
          </a:p>
          <a:p>
            <a:pPr lvl="1"/>
            <a:r>
              <a:rPr lang="pl-PL" sz="2000" dirty="0" smtClean="0"/>
              <a:t>Trywialnego kodu (</a:t>
            </a:r>
            <a:r>
              <a:rPr lang="pl-PL" sz="2000" dirty="0" err="1" smtClean="0"/>
              <a:t>getery</a:t>
            </a:r>
            <a:r>
              <a:rPr lang="pl-PL" sz="2000" dirty="0" smtClean="0"/>
              <a:t>, setery itp.)</a:t>
            </a:r>
          </a:p>
          <a:p>
            <a:pPr lvl="1"/>
            <a:r>
              <a:rPr lang="pl-PL" sz="2000" dirty="0" smtClean="0"/>
              <a:t>Zewnętrznych zasobów</a:t>
            </a:r>
          </a:p>
          <a:p>
            <a:pPr lvl="1"/>
            <a:r>
              <a:rPr lang="pl-PL" sz="2000" dirty="0" smtClean="0"/>
              <a:t>Kodu niedeterministycznego (wiele wątków, zależności czasowych)</a:t>
            </a:r>
          </a:p>
        </p:txBody>
      </p:sp>
      <p:pic>
        <p:nvPicPr>
          <p:cNvPr id="4" name="Obraz 12" descr="szablon głów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Testy jednostkowe 2/2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877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919" y="2956917"/>
            <a:ext cx="7992888" cy="647502"/>
          </a:xfrm>
        </p:spPr>
        <p:txBody>
          <a:bodyPr/>
          <a:lstStyle/>
          <a:p>
            <a:pPr marL="0" indent="0">
              <a:buNone/>
            </a:pPr>
            <a:r>
              <a:rPr lang="pl-PL" sz="6000" dirty="0"/>
              <a:t>Testy </a:t>
            </a:r>
            <a:r>
              <a:rPr lang="pl-PL" sz="6000" dirty="0" smtClean="0"/>
              <a:t>integracyjne</a:t>
            </a:r>
            <a:endParaRPr lang="pl-PL" sz="6000" dirty="0"/>
          </a:p>
          <a:p>
            <a:pPr marL="0" indent="0">
              <a:buNone/>
            </a:pPr>
            <a:endParaRPr lang="pl-PL" sz="2000" dirty="0" smtClean="0"/>
          </a:p>
        </p:txBody>
      </p:sp>
      <p:pic>
        <p:nvPicPr>
          <p:cNvPr id="4" name="Obraz 12" descr="szablon głów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1224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5327650" cy="782637"/>
          </a:xfrm>
        </p:spPr>
        <p:txBody>
          <a:bodyPr/>
          <a:lstStyle/>
          <a:p>
            <a:pPr eaLnBrk="1" hangingPunct="1"/>
            <a:r>
              <a:rPr lang="pl-PL" sz="2200" smtClean="0">
                <a:solidFill>
                  <a:schemeClr val="bg1"/>
                </a:solidFill>
              </a:rPr>
              <a:t>Testy Integracyjne - założenia</a:t>
            </a:r>
            <a:endParaRPr lang="pl-PL" sz="1800" smtClean="0">
              <a:solidFill>
                <a:schemeClr val="bg1"/>
              </a:solidFill>
            </a:endParaRPr>
          </a:p>
        </p:txBody>
      </p:sp>
      <p:sp>
        <p:nvSpPr>
          <p:cNvPr id="24579" name="Symbol zastępczy zawartości 5"/>
          <p:cNvSpPr>
            <a:spLocks noGrp="1"/>
          </p:cNvSpPr>
          <p:nvPr>
            <p:ph idx="1"/>
          </p:nvPr>
        </p:nvSpPr>
        <p:spPr>
          <a:xfrm>
            <a:off x="406400" y="1477963"/>
            <a:ext cx="8229600" cy="4824412"/>
          </a:xfrm>
        </p:spPr>
        <p:txBody>
          <a:bodyPr/>
          <a:lstStyle/>
          <a:p>
            <a:r>
              <a:rPr lang="pl-PL" sz="2800" smtClean="0"/>
              <a:t>Wiele błędów wynika z nieprawidłowego </a:t>
            </a:r>
            <a:r>
              <a:rPr lang="pl-PL" sz="2800" u="sng" smtClean="0"/>
              <a:t>współdziałania</a:t>
            </a:r>
            <a:r>
              <a:rPr lang="pl-PL" sz="2800" smtClean="0"/>
              <a:t> klas ze sobą</a:t>
            </a:r>
          </a:p>
          <a:p>
            <a:r>
              <a:rPr lang="pl-PL" sz="2800" smtClean="0"/>
              <a:t>Testy integracyjne mogą wykonywać się </a:t>
            </a:r>
            <a:r>
              <a:rPr lang="pl-PL" sz="2800" u="sng" smtClean="0"/>
              <a:t>wolniej</a:t>
            </a:r>
          </a:p>
          <a:p>
            <a:r>
              <a:rPr lang="pl-PL" sz="2800" smtClean="0"/>
              <a:t>Testy integracyjne </a:t>
            </a:r>
            <a:r>
              <a:rPr lang="pl-PL" sz="2800" u="sng" smtClean="0"/>
              <a:t>nie muszą</a:t>
            </a:r>
            <a:r>
              <a:rPr lang="pl-PL" sz="2800" smtClean="0"/>
              <a:t> być wykonywane przed każdym buildem</a:t>
            </a:r>
          </a:p>
          <a:p>
            <a:r>
              <a:rPr lang="pl-PL" sz="2800" smtClean="0"/>
              <a:t>Testy integracyjne powinny być wykonywane </a:t>
            </a:r>
            <a:r>
              <a:rPr lang="pl-PL" sz="2800" u="sng" smtClean="0"/>
              <a:t>przed comitem</a:t>
            </a:r>
            <a:endParaRPr lang="pl-PL" sz="1400" u="sng" smtClean="0"/>
          </a:p>
          <a:p>
            <a:r>
              <a:rPr lang="pl-PL" sz="2800" smtClean="0"/>
              <a:t>Testy integracyjne mogą wykorzystywać </a:t>
            </a:r>
            <a:r>
              <a:rPr lang="pl-PL" sz="2800" u="sng" smtClean="0"/>
              <a:t>środowisko zewnętrzne </a:t>
            </a:r>
            <a:r>
              <a:rPr lang="pl-PL" sz="2800" smtClean="0"/>
              <a:t>(baza danych itp.)</a:t>
            </a:r>
          </a:p>
          <a:p>
            <a:pPr marL="457200" lvl="1" indent="0">
              <a:buFont typeface="Wingdings" pitchFamily="2" charset="2"/>
              <a:buNone/>
            </a:pPr>
            <a:endParaRPr lang="pl-PL" sz="1400" smtClean="0"/>
          </a:p>
        </p:txBody>
      </p:sp>
      <p:pic>
        <p:nvPicPr>
          <p:cNvPr id="5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Testy integracyjne 1/2</a:t>
            </a:r>
          </a:p>
        </p:txBody>
      </p:sp>
    </p:spTree>
    <p:extLst>
      <p:ext uri="{BB962C8B-B14F-4D97-AF65-F5344CB8AC3E}">
        <p14:creationId xmlns:p14="http://schemas.microsoft.com/office/powerpoint/2010/main" val="28573750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5327650" cy="782637"/>
          </a:xfrm>
        </p:spPr>
        <p:txBody>
          <a:bodyPr/>
          <a:lstStyle/>
          <a:p>
            <a:pPr eaLnBrk="1" hangingPunct="1"/>
            <a:r>
              <a:rPr lang="pl-PL" sz="2200" smtClean="0">
                <a:solidFill>
                  <a:schemeClr val="bg1"/>
                </a:solidFill>
              </a:rPr>
              <a:t>Testy Integracyjne – Kiedy używać</a:t>
            </a:r>
            <a:endParaRPr lang="pl-PL" sz="1800" smtClean="0">
              <a:solidFill>
                <a:schemeClr val="bg1"/>
              </a:solidFill>
            </a:endParaRPr>
          </a:p>
        </p:txBody>
      </p:sp>
      <p:sp>
        <p:nvSpPr>
          <p:cNvPr id="25603" name="Symbol zastępczy zawartości 5"/>
          <p:cNvSpPr>
            <a:spLocks noGrp="1"/>
          </p:cNvSpPr>
          <p:nvPr>
            <p:ph idx="1"/>
          </p:nvPr>
        </p:nvSpPr>
        <p:spPr>
          <a:xfrm>
            <a:off x="406400" y="1477963"/>
            <a:ext cx="8229600" cy="4824412"/>
          </a:xfrm>
        </p:spPr>
        <p:txBody>
          <a:bodyPr/>
          <a:lstStyle/>
          <a:p>
            <a:r>
              <a:rPr lang="pl-PL" sz="2800" smtClean="0"/>
              <a:t>Test korzysta z bazy danych</a:t>
            </a:r>
            <a:endParaRPr lang="en-US" sz="2800" smtClean="0"/>
          </a:p>
          <a:p>
            <a:r>
              <a:rPr lang="pl-PL" sz="2800" smtClean="0"/>
              <a:t>Test wykorzystuje połączenia sieciowe</a:t>
            </a:r>
            <a:endParaRPr lang="en-US" sz="2800" smtClean="0"/>
          </a:p>
          <a:p>
            <a:r>
              <a:rPr lang="pl-PL" sz="2800" smtClean="0"/>
              <a:t>Test komunikuje się z zewnętrznymi zasobami (np. system pocztowy, kolejka itp.) </a:t>
            </a:r>
            <a:endParaRPr lang="en-US" sz="2800" smtClean="0"/>
          </a:p>
          <a:p>
            <a:r>
              <a:rPr lang="pl-PL" sz="2800" smtClean="0"/>
              <a:t>Test korzysta z plików</a:t>
            </a:r>
            <a:endParaRPr lang="en-US" sz="2800" smtClean="0"/>
          </a:p>
          <a:p>
            <a:pPr marL="457200" lvl="1" indent="0">
              <a:buFont typeface="Wingdings" pitchFamily="2" charset="2"/>
              <a:buNone/>
            </a:pPr>
            <a:endParaRPr lang="pl-PL" sz="1400" smtClean="0"/>
          </a:p>
        </p:txBody>
      </p:sp>
      <p:pic>
        <p:nvPicPr>
          <p:cNvPr id="5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Testy integracyjne 2/2</a:t>
            </a:r>
          </a:p>
        </p:txBody>
      </p:sp>
    </p:spTree>
    <p:extLst>
      <p:ext uri="{BB962C8B-B14F-4D97-AF65-F5344CB8AC3E}">
        <p14:creationId xmlns:p14="http://schemas.microsoft.com/office/powerpoint/2010/main" val="34881152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5327650" cy="782637"/>
          </a:xfrm>
        </p:spPr>
        <p:txBody>
          <a:bodyPr/>
          <a:lstStyle/>
          <a:p>
            <a:pPr eaLnBrk="1" hangingPunct="1"/>
            <a:r>
              <a:rPr lang="pl-PL" sz="2200" smtClean="0">
                <a:solidFill>
                  <a:schemeClr val="bg1"/>
                </a:solidFill>
              </a:rPr>
              <a:t>Testy Integracyjne a Testy Jednoskowe 1/2</a:t>
            </a:r>
            <a:endParaRPr lang="pl-PL" sz="1800" smtClean="0">
              <a:solidFill>
                <a:schemeClr val="bg1"/>
              </a:solidFill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759528"/>
              </p:ext>
            </p:extLst>
          </p:nvPr>
        </p:nvGraphicFramePr>
        <p:xfrm>
          <a:off x="406400" y="1477963"/>
          <a:ext cx="8229600" cy="530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Testy Jednostkowe</a:t>
                      </a:r>
                      <a:endParaRPr lang="pl-PL" sz="1800" dirty="0"/>
                    </a:p>
                  </a:txBody>
                  <a:tcPr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Testy Integracyjne</a:t>
                      </a:r>
                      <a:endParaRPr lang="pl-PL" sz="1800" dirty="0"/>
                    </a:p>
                  </a:txBody>
                  <a:tcPr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40084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Wyniki zależą tylko</a:t>
                      </a:r>
                      <a:r>
                        <a:rPr lang="pl-PL" sz="1800" baseline="0" dirty="0" smtClean="0"/>
                        <a:t> od kodu</a:t>
                      </a:r>
                      <a:endParaRPr lang="pl-P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Wyniki zależą także</a:t>
                      </a:r>
                      <a:r>
                        <a:rPr lang="pl-PL" sz="1800" baseline="0" dirty="0" smtClean="0"/>
                        <a:t> od systemów zewnętrznych</a:t>
                      </a:r>
                      <a:endParaRPr lang="pl-PL" sz="1800" dirty="0"/>
                    </a:p>
                  </a:txBody>
                  <a:tcPr marT="45712" marB="45712"/>
                </a:tc>
              </a:tr>
              <a:tr h="640084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Łatwy do napisania</a:t>
                      </a:r>
                      <a:r>
                        <a:rPr lang="pl-PL" sz="1800" baseline="0" dirty="0" smtClean="0"/>
                        <a:t> i weryfikacji</a:t>
                      </a:r>
                      <a:endParaRPr lang="pl-P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Przygotowanie może</a:t>
                      </a:r>
                      <a:r>
                        <a:rPr lang="pl-PL" sz="1800" baseline="0" dirty="0" smtClean="0"/>
                        <a:t> być skomplikowane</a:t>
                      </a:r>
                      <a:endParaRPr lang="pl-PL" sz="1800" dirty="0"/>
                    </a:p>
                  </a:txBody>
                  <a:tcPr marT="45712" marB="45712"/>
                </a:tc>
              </a:tr>
              <a:tr h="640084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Testujemy</a:t>
                      </a:r>
                      <a:r>
                        <a:rPr lang="pl-PL" sz="1800" baseline="0" dirty="0" smtClean="0"/>
                        <a:t> jedną klasę w izolacji od reszty systemu</a:t>
                      </a:r>
                      <a:endParaRPr lang="pl-P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Testujemy współpracujące ze sobą komponenty</a:t>
                      </a:r>
                      <a:endParaRPr lang="pl-PL" sz="1800" dirty="0"/>
                    </a:p>
                  </a:txBody>
                  <a:tcPr marT="45712" marB="45712"/>
                </a:tc>
              </a:tr>
              <a:tr h="9144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Ewentualne zależności</a:t>
                      </a:r>
                      <a:r>
                        <a:rPr lang="pl-PL" sz="1800" baseline="0" dirty="0" smtClean="0"/>
                        <a:t> są zaślepione</a:t>
                      </a:r>
                      <a:endParaRPr lang="pl-P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Generalnie</a:t>
                      </a:r>
                      <a:r>
                        <a:rPr lang="pl-PL" sz="1800" baseline="0" dirty="0" smtClean="0"/>
                        <a:t> nie trzeba nic zaślepiać (ewentualnie to, co nie jest potrzebne do testu)</a:t>
                      </a:r>
                      <a:endParaRPr lang="pl-PL" sz="1800" dirty="0"/>
                    </a:p>
                  </a:txBody>
                  <a:tcPr marT="45712" marB="45712"/>
                </a:tc>
              </a:tr>
              <a:tr h="9144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Test weryfikuje tylko implementację kodu</a:t>
                      </a:r>
                      <a:endParaRPr lang="pl-P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Test weryfikuje implementację</a:t>
                      </a:r>
                      <a:r>
                        <a:rPr lang="pl-PL" sz="1800" baseline="0" dirty="0" smtClean="0"/>
                        <a:t> komponentu i poprawność współdziałania z resztą systemu</a:t>
                      </a:r>
                      <a:endParaRPr lang="pl-PL" sz="1800" dirty="0"/>
                    </a:p>
                  </a:txBody>
                  <a:tcPr marT="45712" marB="45712"/>
                </a:tc>
              </a:tr>
              <a:tr h="118874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Wykorzystywane</a:t>
                      </a:r>
                      <a:r>
                        <a:rPr lang="pl-PL" sz="1800" baseline="0" dirty="0" smtClean="0"/>
                        <a:t> są tylko biblioteki testów (np. </a:t>
                      </a:r>
                      <a:r>
                        <a:rPr lang="pl-PL" sz="1800" baseline="0" dirty="0" err="1" smtClean="0"/>
                        <a:t>JUnit</a:t>
                      </a:r>
                      <a:r>
                        <a:rPr lang="pl-PL" sz="1800" baseline="0" dirty="0" smtClean="0"/>
                        <a:t>) i narzędzia </a:t>
                      </a:r>
                      <a:r>
                        <a:rPr lang="pl-PL" sz="1800" baseline="0" dirty="0" err="1" smtClean="0"/>
                        <a:t>mockowania</a:t>
                      </a:r>
                      <a:r>
                        <a:rPr lang="pl-PL" sz="1800" baseline="0" dirty="0" smtClean="0"/>
                        <a:t> (np. </a:t>
                      </a:r>
                      <a:r>
                        <a:rPr lang="pl-PL" sz="1800" baseline="0" dirty="0" err="1" smtClean="0"/>
                        <a:t>Mockito</a:t>
                      </a:r>
                      <a:r>
                        <a:rPr lang="pl-PL" sz="1800" baseline="0" dirty="0" smtClean="0"/>
                        <a:t>)</a:t>
                      </a:r>
                      <a:endParaRPr lang="pl-PL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może wykorzystywać prawdziwe kontenery i bazy danych, a także dodatkowe narzędzia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Arquillian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DbUnit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pic>
        <p:nvPicPr>
          <p:cNvPr id="5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Testy porównanie 1/2</a:t>
            </a:r>
          </a:p>
        </p:txBody>
      </p:sp>
    </p:spTree>
    <p:extLst>
      <p:ext uri="{BB962C8B-B14F-4D97-AF65-F5344CB8AC3E}">
        <p14:creationId xmlns:p14="http://schemas.microsoft.com/office/powerpoint/2010/main" val="39570490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5327650" cy="782637"/>
          </a:xfrm>
        </p:spPr>
        <p:txBody>
          <a:bodyPr/>
          <a:lstStyle/>
          <a:p>
            <a:pPr eaLnBrk="1" hangingPunct="1"/>
            <a:r>
              <a:rPr lang="pl-PL" sz="2200" smtClean="0">
                <a:solidFill>
                  <a:schemeClr val="bg1"/>
                </a:solidFill>
              </a:rPr>
              <a:t>Testy Integracyjne a Testy Jednoskowe 2/2</a:t>
            </a:r>
            <a:endParaRPr lang="pl-PL" sz="1800" smtClean="0">
              <a:solidFill>
                <a:schemeClr val="bg1"/>
              </a:solidFill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52943"/>
              </p:ext>
            </p:extLst>
          </p:nvPr>
        </p:nvGraphicFramePr>
        <p:xfrm>
          <a:off x="406400" y="1477963"/>
          <a:ext cx="8229600" cy="284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Testy Jednostkowe</a:t>
                      </a:r>
                      <a:endParaRPr lang="pl-PL" sz="1800" dirty="0"/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Testy Integracyjne</a:t>
                      </a:r>
                      <a:endParaRPr lang="pl-PL" sz="1800" dirty="0"/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14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Wykorzystywane głównie</a:t>
                      </a:r>
                      <a:r>
                        <a:rPr lang="pl-PL" sz="1800" baseline="0" dirty="0" smtClean="0"/>
                        <a:t> przez deweloperów</a:t>
                      </a:r>
                      <a:endParaRPr lang="pl-PL" sz="1800" dirty="0" smtClean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Mogą być wykorzystywane także przez Testerów,</a:t>
                      </a:r>
                      <a:r>
                        <a:rPr lang="pl-PL" sz="1800" baseline="0" dirty="0" smtClean="0"/>
                        <a:t> Analityków czy </a:t>
                      </a:r>
                      <a:r>
                        <a:rPr lang="pl-PL" sz="1800" baseline="0" dirty="0" err="1" smtClean="0"/>
                        <a:t>Helpdesk</a:t>
                      </a:r>
                      <a:endParaRPr lang="pl-PL" sz="1800" dirty="0" smtClean="0"/>
                    </a:p>
                  </a:txBody>
                  <a:tcPr marT="45725" marB="45725"/>
                </a:tc>
              </a:tr>
              <a:tr h="640151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Błąd</a:t>
                      </a:r>
                      <a:r>
                        <a:rPr lang="pl-PL" sz="1800" baseline="0" dirty="0" smtClean="0"/>
                        <a:t> testu z reguły świadczy o błędzie regresji (chyba, że była zmiana logiki)</a:t>
                      </a:r>
                      <a:endParaRPr lang="pl-PL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Błąd testu</a:t>
                      </a:r>
                      <a:r>
                        <a:rPr lang="pl-PL" sz="1800" baseline="0" dirty="0" smtClean="0"/>
                        <a:t> może być także spowodowany zmianami środowiska </a:t>
                      </a:r>
                      <a:endParaRPr lang="pl-PL" sz="1800" dirty="0"/>
                    </a:p>
                  </a:txBody>
                  <a:tcPr marT="45725" marB="45725"/>
                </a:tc>
              </a:tr>
              <a:tr h="91450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Muszą</a:t>
                      </a:r>
                      <a:r>
                        <a:rPr lang="pl-PL" sz="1800" baseline="0" dirty="0" smtClean="0"/>
                        <a:t> wykonywać się szybko by niepotrzebnie nie spowalniać procesu budowania aplikacji</a:t>
                      </a:r>
                      <a:endParaRPr lang="pl-PL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Mogą wykonywać się wolniej</a:t>
                      </a:r>
                      <a:r>
                        <a:rPr lang="pl-PL" sz="1800" baseline="0" dirty="0" smtClean="0"/>
                        <a:t>, bo wykonywane są rzadziej. </a:t>
                      </a:r>
                      <a:r>
                        <a:rPr lang="pl-PL" sz="1800" dirty="0" smtClean="0"/>
                        <a:t> </a:t>
                      </a:r>
                      <a:endParaRPr lang="pl-PL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5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Testy porównanie 2/2</a:t>
            </a:r>
          </a:p>
        </p:txBody>
      </p:sp>
    </p:spTree>
    <p:extLst>
      <p:ext uri="{BB962C8B-B14F-4D97-AF65-F5344CB8AC3E}">
        <p14:creationId xmlns:p14="http://schemas.microsoft.com/office/powerpoint/2010/main" val="473758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7784" y="3018234"/>
            <a:ext cx="7992888" cy="647502"/>
          </a:xfrm>
        </p:spPr>
        <p:txBody>
          <a:bodyPr/>
          <a:lstStyle/>
          <a:p>
            <a:pPr marL="0" indent="0">
              <a:buNone/>
            </a:pPr>
            <a:r>
              <a:rPr lang="pl-PL" sz="6000" dirty="0" smtClean="0"/>
              <a:t>Narzędzia</a:t>
            </a:r>
            <a:endParaRPr lang="pl-PL" sz="6000" dirty="0"/>
          </a:p>
          <a:p>
            <a:pPr marL="0" indent="0">
              <a:buNone/>
            </a:pPr>
            <a:endParaRPr lang="pl-PL" sz="2000" dirty="0" smtClean="0"/>
          </a:p>
        </p:txBody>
      </p:sp>
      <p:pic>
        <p:nvPicPr>
          <p:cNvPr id="4" name="Obraz 12" descr="szablon głów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578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smtClean="0">
                <a:solidFill>
                  <a:schemeClr val="bg1"/>
                </a:solidFill>
              </a:rPr>
              <a:t>BSB dziś 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zaokrąglony 15"/>
          <p:cNvSpPr/>
          <p:nvPr/>
        </p:nvSpPr>
        <p:spPr bwMode="auto">
          <a:xfrm>
            <a:off x="1071538" y="1500188"/>
            <a:ext cx="7215238" cy="857242"/>
          </a:xfrm>
          <a:prstGeom prst="roundRect">
            <a:avLst/>
          </a:prstGeom>
          <a:solidFill>
            <a:srgbClr val="0035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pl-PL" b="1" dirty="0">
                <a:solidFill>
                  <a:schemeClr val="bg1"/>
                </a:solidFill>
                <a:cs typeface="+mn-cs"/>
              </a:rPr>
              <a:t>Jesteśmy producentem i integratorem rozwiązań informatycznych</a:t>
            </a:r>
            <a:endParaRPr lang="pl-PL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28" name="pole tekstowe 16"/>
          <p:cNvSpPr txBox="1">
            <a:spLocks noChangeArrowheads="1"/>
          </p:cNvSpPr>
          <p:nvPr/>
        </p:nvSpPr>
        <p:spPr bwMode="auto">
          <a:xfrm>
            <a:off x="357188" y="2571750"/>
            <a:ext cx="47863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r>
              <a:rPr lang="pl-PL" sz="1400" b="1" dirty="0">
                <a:solidFill>
                  <a:srgbClr val="003557"/>
                </a:solidFill>
              </a:rPr>
              <a:t>100% udziałów w kapitale zakładowym posiada Narodowy Bank Polski</a:t>
            </a: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endParaRPr lang="pl-PL" sz="1400" b="1" dirty="0">
              <a:solidFill>
                <a:srgbClr val="003557"/>
              </a:solidFill>
            </a:endParaRP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r>
              <a:rPr lang="pl-PL" sz="1400" b="1" dirty="0">
                <a:solidFill>
                  <a:srgbClr val="003557"/>
                </a:solidFill>
              </a:rPr>
              <a:t>Opracowana strategia na </a:t>
            </a:r>
            <a:r>
              <a:rPr lang="pl-PL" sz="1400" b="1" dirty="0" smtClean="0">
                <a:solidFill>
                  <a:srgbClr val="003557"/>
                </a:solidFill>
              </a:rPr>
              <a:t>kolejne lata ukierunkowuje </a:t>
            </a:r>
            <a:r>
              <a:rPr lang="pl-PL" sz="1400" b="1" dirty="0">
                <a:solidFill>
                  <a:srgbClr val="003557"/>
                </a:solidFill>
              </a:rPr>
              <a:t>nas głównie na sektor finansowy</a:t>
            </a:r>
          </a:p>
          <a:p>
            <a:pPr marL="273050" indent="-273050">
              <a:buClr>
                <a:srgbClr val="92D050"/>
              </a:buClr>
            </a:pPr>
            <a:r>
              <a:rPr lang="pl-PL" sz="1400" b="1" dirty="0">
                <a:solidFill>
                  <a:srgbClr val="003557"/>
                </a:solidFill>
              </a:rPr>
              <a:t>	i uzupełniająco na sektor administracji publicznej</a:t>
            </a: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endParaRPr lang="pl-PL" sz="1400" b="1" dirty="0">
              <a:solidFill>
                <a:srgbClr val="003557"/>
              </a:solidFill>
            </a:endParaRP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r>
              <a:rPr lang="pl-PL" sz="1400" b="1" dirty="0" smtClean="0">
                <a:solidFill>
                  <a:srgbClr val="003557"/>
                </a:solidFill>
              </a:rPr>
              <a:t>Pozytywny </a:t>
            </a:r>
            <a:r>
              <a:rPr lang="pl-PL" sz="1400" b="1" dirty="0">
                <a:solidFill>
                  <a:srgbClr val="003557"/>
                </a:solidFill>
              </a:rPr>
              <a:t>wynik </a:t>
            </a:r>
            <a:r>
              <a:rPr lang="pl-PL" sz="1400" b="1" dirty="0" smtClean="0">
                <a:solidFill>
                  <a:srgbClr val="003557"/>
                </a:solidFill>
              </a:rPr>
              <a:t>finansowy</a:t>
            </a:r>
            <a:endParaRPr lang="pl-PL" sz="1400" b="1" dirty="0">
              <a:solidFill>
                <a:srgbClr val="003557"/>
              </a:solidFill>
            </a:endParaRP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endParaRPr lang="pl-PL" sz="1400" b="1" dirty="0">
              <a:solidFill>
                <a:srgbClr val="003557"/>
              </a:solidFill>
            </a:endParaRP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r>
              <a:rPr lang="pl-PL" sz="1400" b="1" dirty="0">
                <a:solidFill>
                  <a:srgbClr val="003557"/>
                </a:solidFill>
              </a:rPr>
              <a:t>Siedziba Spółki </a:t>
            </a:r>
            <a:r>
              <a:rPr lang="pl-PL" sz="1400" b="1" dirty="0" smtClean="0">
                <a:solidFill>
                  <a:srgbClr val="003557"/>
                </a:solidFill>
              </a:rPr>
              <a:t>– Bydgoszcz, ul. Kasprzaka 3</a:t>
            </a:r>
            <a:endParaRPr lang="pl-PL" sz="1400" b="1" dirty="0">
              <a:solidFill>
                <a:srgbClr val="003557"/>
              </a:solidFill>
            </a:endParaRP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r>
              <a:rPr lang="pl-PL" sz="1400" b="1" dirty="0" smtClean="0">
                <a:solidFill>
                  <a:srgbClr val="003557"/>
                </a:solidFill>
              </a:rPr>
              <a:t>Departament Sprzedaży – Warszawa</a:t>
            </a:r>
            <a:endParaRPr lang="pl-PL" sz="1400" b="1" dirty="0">
              <a:solidFill>
                <a:srgbClr val="003557"/>
              </a:solidFill>
            </a:endParaRP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endParaRPr lang="pl-PL" sz="1400" b="1" dirty="0">
              <a:solidFill>
                <a:srgbClr val="003557"/>
              </a:solidFill>
            </a:endParaRPr>
          </a:p>
          <a:p>
            <a:pPr marL="273050" indent="-273050">
              <a:buClr>
                <a:srgbClr val="92D050"/>
              </a:buClr>
              <a:buFont typeface="Arial" charset="0"/>
              <a:buChar char="•"/>
            </a:pPr>
            <a:r>
              <a:rPr lang="pl-PL" sz="1400" b="1" dirty="0">
                <a:solidFill>
                  <a:srgbClr val="003557"/>
                </a:solidFill>
              </a:rPr>
              <a:t>Liczba pracowników - ok. </a:t>
            </a:r>
            <a:r>
              <a:rPr lang="pl-PL" sz="1400" b="1" dirty="0" smtClean="0">
                <a:solidFill>
                  <a:srgbClr val="003557"/>
                </a:solidFill>
              </a:rPr>
              <a:t>130 </a:t>
            </a:r>
            <a:r>
              <a:rPr lang="pl-PL" sz="1400" b="1" dirty="0">
                <a:solidFill>
                  <a:srgbClr val="003557"/>
                </a:solidFill>
              </a:rPr>
              <a:t>osób (w większości kadra inżynierska)</a:t>
            </a:r>
          </a:p>
        </p:txBody>
      </p:sp>
      <p:pic>
        <p:nvPicPr>
          <p:cNvPr id="18" name="Obraz 2" descr="cid:image001.jpg@01CA8EB5.4B0E8CF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3094038"/>
            <a:ext cx="40719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pl-PL" dirty="0" err="1" smtClean="0"/>
              <a:t>Junit</a:t>
            </a:r>
            <a:r>
              <a:rPr lang="pl-PL" dirty="0" smtClean="0"/>
              <a:t>, </a:t>
            </a:r>
            <a:r>
              <a:rPr lang="pl-PL" dirty="0" err="1" smtClean="0"/>
              <a:t>Nunit</a:t>
            </a:r>
            <a:r>
              <a:rPr lang="pl-PL" dirty="0" smtClean="0"/>
              <a:t>, </a:t>
            </a:r>
            <a:r>
              <a:rPr lang="pl-PL" dirty="0" err="1" smtClean="0"/>
              <a:t>TestNG</a:t>
            </a:r>
            <a:r>
              <a:rPr lang="pl-PL" dirty="0" smtClean="0"/>
              <a:t>, </a:t>
            </a:r>
            <a:r>
              <a:rPr lang="pl-PL" dirty="0" err="1" smtClean="0"/>
              <a:t>DBUnit</a:t>
            </a:r>
            <a:r>
              <a:rPr lang="pl-PL" dirty="0" smtClean="0"/>
              <a:t> itd.</a:t>
            </a:r>
          </a:p>
          <a:p>
            <a:r>
              <a:rPr lang="pl-PL" dirty="0" err="1" smtClean="0"/>
              <a:t>mockito</a:t>
            </a:r>
            <a:endParaRPr lang="pl-PL" dirty="0" smtClean="0"/>
          </a:p>
          <a:p>
            <a:r>
              <a:rPr lang="pl-PL" dirty="0" smtClean="0"/>
              <a:t>Narzędzia CI (Jenkins, </a:t>
            </a:r>
            <a:r>
              <a:rPr lang="pl-PL" dirty="0" err="1" smtClean="0"/>
              <a:t>Bamboo</a:t>
            </a:r>
            <a:r>
              <a:rPr lang="pl-PL" dirty="0"/>
              <a:t> </a:t>
            </a:r>
            <a:r>
              <a:rPr lang="pl-PL" dirty="0" smtClean="0"/>
              <a:t>itp.)</a:t>
            </a:r>
          </a:p>
          <a:p>
            <a:r>
              <a:rPr lang="pl-PL" dirty="0"/>
              <a:t>Sonar [</a:t>
            </a:r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smtClean="0"/>
              <a:t>www.sonarqube.org</a:t>
            </a:r>
            <a:r>
              <a:rPr lang="pl-PL" dirty="0"/>
              <a:t>]</a:t>
            </a:r>
            <a:endParaRPr lang="pl-PL" dirty="0" smtClean="0"/>
          </a:p>
          <a:p>
            <a:r>
              <a:rPr lang="pl-PL" dirty="0" err="1" smtClean="0"/>
              <a:t>Phabricator</a:t>
            </a:r>
            <a:r>
              <a:rPr lang="pl-PL" dirty="0"/>
              <a:t> [</a:t>
            </a:r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smtClean="0"/>
              <a:t>phabricator.org]</a:t>
            </a:r>
          </a:p>
          <a:p>
            <a:r>
              <a:rPr lang="pl-PL" dirty="0" err="1" smtClean="0"/>
              <a:t>Arquillian</a:t>
            </a:r>
            <a:r>
              <a:rPr lang="pl-PL" dirty="0"/>
              <a:t> [http://arquillian.org</a:t>
            </a:r>
            <a:r>
              <a:rPr lang="pl-PL" dirty="0" smtClean="0"/>
              <a:t>/]</a:t>
            </a:r>
          </a:p>
          <a:p>
            <a:r>
              <a:rPr lang="pl-PL" dirty="0" smtClean="0"/>
              <a:t>maven</a:t>
            </a:r>
          </a:p>
          <a:p>
            <a:r>
              <a:rPr lang="pl-PL" dirty="0" smtClean="0"/>
              <a:t>Git</a:t>
            </a:r>
            <a:endParaRPr lang="pl-PL" dirty="0"/>
          </a:p>
        </p:txBody>
      </p:sp>
      <p:pic>
        <p:nvPicPr>
          <p:cNvPr id="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Narzędzia</a:t>
            </a:r>
          </a:p>
        </p:txBody>
      </p:sp>
    </p:spTree>
    <p:extLst>
      <p:ext uri="{BB962C8B-B14F-4D97-AF65-F5344CB8AC3E}">
        <p14:creationId xmlns:p14="http://schemas.microsoft.com/office/powerpoint/2010/main" val="1556280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Narzędzia 1/3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8160"/>
            <a:ext cx="8229600" cy="34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554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Narzędzia 2/3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76606" cy="51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2912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http://phabricator.org/images/tour/different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8294581" cy="38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71750" y="369888"/>
            <a:ext cx="4357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6BA0D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200" kern="0" dirty="0" smtClean="0">
                <a:solidFill>
                  <a:schemeClr val="bg1"/>
                </a:solidFill>
              </a:rPr>
              <a:t>Narzędzia 3/3</a:t>
            </a:r>
          </a:p>
        </p:txBody>
      </p:sp>
    </p:spTree>
    <p:extLst>
      <p:ext uri="{BB962C8B-B14F-4D97-AF65-F5344CB8AC3E}">
        <p14:creationId xmlns:p14="http://schemas.microsoft.com/office/powerpoint/2010/main" val="468703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7" descr="szablon końcow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>
          <a:xfrm>
            <a:off x="1714500" y="2857500"/>
            <a:ext cx="4857750" cy="2371725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3600" b="0" dirty="0" smtClean="0">
                <a:solidFill>
                  <a:srgbClr val="003557"/>
                </a:solidFill>
              </a:rPr>
              <a:t/>
            </a:r>
            <a:br>
              <a:rPr lang="pl-PL" sz="3600" b="0" dirty="0" smtClean="0">
                <a:solidFill>
                  <a:srgbClr val="003557"/>
                </a:solidFill>
              </a:rPr>
            </a:br>
            <a:r>
              <a:rPr lang="pl-PL" sz="3600" b="0" dirty="0" smtClean="0">
                <a:solidFill>
                  <a:srgbClr val="003557"/>
                </a:solidFill>
              </a:rPr>
              <a:t/>
            </a:r>
            <a:br>
              <a:rPr lang="pl-PL" sz="3600" b="0" dirty="0" smtClean="0">
                <a:solidFill>
                  <a:srgbClr val="003557"/>
                </a:solidFill>
              </a:rPr>
            </a:br>
            <a:endParaRPr lang="pl-PL" sz="1600" b="0" dirty="0" smtClean="0">
              <a:solidFill>
                <a:srgbClr val="003557"/>
              </a:solidFill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95288" y="5805488"/>
            <a:ext cx="23479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pl-PL" sz="1000" b="1">
                <a:solidFill>
                  <a:schemeClr val="bg1"/>
                </a:solidFill>
              </a:rPr>
              <a:t>Bazy i Systemy Bankowe Sp. z o.o.</a:t>
            </a:r>
          </a:p>
          <a:p>
            <a:r>
              <a:rPr lang="pl-PL" sz="1000" b="1">
                <a:solidFill>
                  <a:schemeClr val="bg1"/>
                </a:solidFill>
              </a:rPr>
              <a:t>ul. Kasprzaka 3</a:t>
            </a:r>
          </a:p>
          <a:p>
            <a:r>
              <a:rPr lang="pl-PL" sz="1000" b="1">
                <a:solidFill>
                  <a:schemeClr val="bg1"/>
                </a:solidFill>
              </a:rPr>
              <a:t>85-321 Bydgoszcz 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916488" y="5803900"/>
            <a:ext cx="23193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pl-PL" sz="1000" b="1">
                <a:solidFill>
                  <a:schemeClr val="bg1"/>
                </a:solidFill>
              </a:rPr>
              <a:t>e-mail: office@bsb.pl</a:t>
            </a:r>
          </a:p>
          <a:p>
            <a:r>
              <a:rPr lang="pl-PL" sz="1000" b="1">
                <a:solidFill>
                  <a:schemeClr val="bg1"/>
                </a:solidFill>
              </a:rPr>
              <a:t>www.bsb.pl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944813" y="5805488"/>
            <a:ext cx="23479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pl-PL" sz="1000" b="1" dirty="0" smtClean="0">
                <a:solidFill>
                  <a:schemeClr val="bg1"/>
                </a:solidFill>
              </a:rPr>
              <a:t>Departament </a:t>
            </a:r>
            <a:r>
              <a:rPr lang="pl-PL" sz="1000" b="1" dirty="0">
                <a:solidFill>
                  <a:schemeClr val="bg1"/>
                </a:solidFill>
              </a:rPr>
              <a:t>Sprzedaży </a:t>
            </a:r>
          </a:p>
          <a:p>
            <a:r>
              <a:rPr lang="pl-PL" sz="1000" b="1" dirty="0" smtClean="0">
                <a:solidFill>
                  <a:schemeClr val="bg1"/>
                </a:solidFill>
              </a:rPr>
              <a:t>u. Połczyńska 31A</a:t>
            </a:r>
          </a:p>
          <a:p>
            <a:r>
              <a:rPr lang="pl-PL" sz="1000" b="1" dirty="0" smtClean="0">
                <a:solidFill>
                  <a:schemeClr val="bg1"/>
                </a:solidFill>
              </a:rPr>
              <a:t>01-377 </a:t>
            </a:r>
            <a:r>
              <a:rPr lang="pl-PL" sz="1000" b="1" dirty="0">
                <a:solidFill>
                  <a:schemeClr val="bg1"/>
                </a:solidFill>
              </a:rPr>
              <a:t>Warszawa</a:t>
            </a:r>
          </a:p>
        </p:txBody>
      </p:sp>
      <p:pic>
        <p:nvPicPr>
          <p:cNvPr id="1843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538" y="2133600"/>
            <a:ext cx="1885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423769" y="3876226"/>
            <a:ext cx="343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3B5A"/>
                </a:solidFill>
              </a:rPr>
              <a:t>DZIĘKUJĘ ZA UWAGĘ</a:t>
            </a:r>
            <a:endParaRPr lang="pl-PL" sz="2400" b="1" dirty="0">
              <a:solidFill>
                <a:srgbClr val="003B5A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smtClean="0">
                <a:solidFill>
                  <a:schemeClr val="bg1"/>
                </a:solidFill>
              </a:rPr>
              <a:t>Profil usług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073694170"/>
              </p:ext>
            </p:extLst>
          </p:nvPr>
        </p:nvGraphicFramePr>
        <p:xfrm>
          <a:off x="1331640" y="1357298"/>
          <a:ext cx="654846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29025" y="3429000"/>
            <a:ext cx="1885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dirty="0" smtClean="0">
                <a:solidFill>
                  <a:schemeClr val="bg1"/>
                </a:solidFill>
              </a:rPr>
              <a:t>Nasi klienci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a 18"/>
          <p:cNvGrpSpPr/>
          <p:nvPr/>
        </p:nvGrpSpPr>
        <p:grpSpPr>
          <a:xfrm>
            <a:off x="410052" y="1611740"/>
            <a:ext cx="7839124" cy="4777546"/>
            <a:chOff x="86486" y="1611740"/>
            <a:chExt cx="7839124" cy="477754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15" y="2989114"/>
              <a:ext cx="1708451" cy="1138967"/>
            </a:xfrm>
            <a:prstGeom prst="rect">
              <a:avLst/>
            </a:prstGeom>
          </p:spPr>
        </p:pic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627" y="4594523"/>
              <a:ext cx="1830556" cy="686459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120" y="3360508"/>
              <a:ext cx="1725743" cy="485493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35" y="4612946"/>
              <a:ext cx="1469901" cy="593774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987" y="1845233"/>
              <a:ext cx="2797229" cy="757583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680" y="5745198"/>
              <a:ext cx="1632930" cy="644088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278" y="5810654"/>
              <a:ext cx="1757287" cy="57863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19" y="5825810"/>
              <a:ext cx="1692020" cy="563476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267" y="5729164"/>
              <a:ext cx="1327888" cy="584271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6" y="1611740"/>
              <a:ext cx="2612726" cy="1251932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323" y="4545414"/>
              <a:ext cx="703102" cy="706730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891" y="1845233"/>
              <a:ext cx="1711094" cy="697112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608" y="2704601"/>
              <a:ext cx="1128436" cy="1340768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724" y="2954066"/>
              <a:ext cx="1520261" cy="1169888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206" y="4508997"/>
              <a:ext cx="1426464" cy="78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2468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7" descr="szablon końcow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683568" y="2060848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3557"/>
                </a:solidFill>
              </a:rPr>
              <a:t>Programowanie bez błędów – testy automatyczne i jednostkowe z wykorzystaniem narzędzi.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282828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Artur Szatkowski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138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dirty="0" smtClean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892"/>
            <a:ext cx="8229600" cy="4320133"/>
          </a:xfrm>
        </p:spPr>
        <p:txBody>
          <a:bodyPr/>
          <a:lstStyle/>
          <a:p>
            <a:r>
              <a:rPr lang="pl-PL" dirty="0" smtClean="0"/>
              <a:t>Rodzaje testów</a:t>
            </a:r>
          </a:p>
          <a:p>
            <a:r>
              <a:rPr lang="pl-PL" dirty="0" smtClean="0"/>
              <a:t>Praca z kodem – co i jak testować?</a:t>
            </a:r>
          </a:p>
          <a:p>
            <a:r>
              <a:rPr lang="pl-PL" dirty="0" smtClean="0"/>
              <a:t>Narzędzia wspomagające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7934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dirty="0" smtClean="0">
                <a:solidFill>
                  <a:schemeClr val="bg1"/>
                </a:solidFill>
              </a:rPr>
              <a:t>Rodzaje testów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916832"/>
            <a:ext cx="8229600" cy="3816077"/>
          </a:xfrm>
        </p:spPr>
        <p:txBody>
          <a:bodyPr/>
          <a:lstStyle/>
          <a:p>
            <a:r>
              <a:rPr lang="pl-PL" dirty="0" smtClean="0"/>
              <a:t>Jednostkowe</a:t>
            </a:r>
          </a:p>
          <a:p>
            <a:r>
              <a:rPr lang="pl-PL" dirty="0" smtClean="0"/>
              <a:t>Integracyjne</a:t>
            </a:r>
          </a:p>
          <a:p>
            <a:r>
              <a:rPr lang="pl-PL" dirty="0" smtClean="0"/>
              <a:t>Wydajnościowe</a:t>
            </a:r>
          </a:p>
          <a:p>
            <a:r>
              <a:rPr lang="pl-PL" dirty="0" smtClean="0"/>
              <a:t>Funkcjonalne</a:t>
            </a:r>
          </a:p>
          <a:p>
            <a:r>
              <a:rPr lang="pl-PL" dirty="0" smtClean="0"/>
              <a:t>Merytoryczne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49365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2" descr="szablon głów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69888"/>
            <a:ext cx="4357688" cy="487362"/>
          </a:xfrm>
        </p:spPr>
        <p:txBody>
          <a:bodyPr/>
          <a:lstStyle/>
          <a:p>
            <a:pPr eaLnBrk="1" hangingPunct="1"/>
            <a:r>
              <a:rPr lang="pl-PL" sz="2200" dirty="0" smtClean="0">
                <a:solidFill>
                  <a:schemeClr val="bg1"/>
                </a:solidFill>
              </a:rPr>
              <a:t>Tradycyjne testowanie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635794" y="2047279"/>
            <a:ext cx="8229600" cy="3816077"/>
          </a:xfrm>
        </p:spPr>
        <p:txBody>
          <a:bodyPr/>
          <a:lstStyle/>
          <a:p>
            <a:r>
              <a:rPr lang="pl-PL" dirty="0" smtClean="0"/>
              <a:t>Używanie </a:t>
            </a:r>
            <a:r>
              <a:rPr lang="pl-PL" dirty="0" err="1" smtClean="0"/>
              <a:t>System.println</a:t>
            </a:r>
            <a:r>
              <a:rPr lang="pl-PL" dirty="0" smtClean="0"/>
              <a:t>()</a:t>
            </a:r>
          </a:p>
          <a:p>
            <a:r>
              <a:rPr lang="pl-PL" dirty="0" smtClean="0"/>
              <a:t>Debugowanie</a:t>
            </a:r>
          </a:p>
          <a:p>
            <a:r>
              <a:rPr lang="pl-PL" dirty="0" smtClean="0"/>
              <a:t>Skrypty testowe</a:t>
            </a:r>
          </a:p>
        </p:txBody>
      </p:sp>
    </p:spTree>
    <p:extLst>
      <p:ext uri="{BB962C8B-B14F-4D97-AF65-F5344CB8AC3E}">
        <p14:creationId xmlns:p14="http://schemas.microsoft.com/office/powerpoint/2010/main" val="4274525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919" y="2956917"/>
            <a:ext cx="7992888" cy="647502"/>
          </a:xfrm>
        </p:spPr>
        <p:txBody>
          <a:bodyPr/>
          <a:lstStyle/>
          <a:p>
            <a:pPr marL="0" indent="0">
              <a:buNone/>
            </a:pPr>
            <a:r>
              <a:rPr lang="pl-PL" sz="6000" dirty="0"/>
              <a:t>Testy </a:t>
            </a:r>
            <a:r>
              <a:rPr lang="pl-PL" sz="6000" dirty="0" smtClean="0"/>
              <a:t>jednostkowe</a:t>
            </a:r>
            <a:endParaRPr lang="pl-PL" sz="6000" dirty="0"/>
          </a:p>
          <a:p>
            <a:pPr marL="0" indent="0">
              <a:buNone/>
            </a:pPr>
            <a:endParaRPr lang="pl-PL" sz="2000" dirty="0" smtClean="0"/>
          </a:p>
        </p:txBody>
      </p:sp>
      <p:pic>
        <p:nvPicPr>
          <p:cNvPr id="4" name="Obraz 12" descr="szablon głów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4313"/>
            <a:ext cx="11414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8492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rezentacji BSB">
  <a:themeElements>
    <a:clrScheme name="szablon prezentacji BS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 prezentacji BS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zablon prezentacji BS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ezentacji BS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ezentacji BS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ezentacji BS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ezentacji BS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ezentacji BS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ezentacji BS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ezentacji BS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ezentacji BS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ezentacji BS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ezentacji BS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ezentacji BS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BSB</Template>
  <TotalTime>5175</TotalTime>
  <Words>1250</Words>
  <Application>Microsoft Office PowerPoint</Application>
  <PresentationFormat>Pokaz na ekranie (4:3)</PresentationFormat>
  <Paragraphs>159</Paragraphs>
  <Slides>24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7" baseType="lpstr">
      <vt:lpstr>Arial</vt:lpstr>
      <vt:lpstr>Wingdings</vt:lpstr>
      <vt:lpstr>szablon prezentacji BSB</vt:lpstr>
      <vt:lpstr>Prezentacja programu PowerPoint</vt:lpstr>
      <vt:lpstr>BSB dziś </vt:lpstr>
      <vt:lpstr>Profil usług</vt:lpstr>
      <vt:lpstr>Nasi klienci</vt:lpstr>
      <vt:lpstr>Prezentacja programu PowerPoint</vt:lpstr>
      <vt:lpstr>Agenda</vt:lpstr>
      <vt:lpstr>Rodzaje testów</vt:lpstr>
      <vt:lpstr>Tradycyjne testowanie</vt:lpstr>
      <vt:lpstr>Prezentacja programu PowerPoint</vt:lpstr>
      <vt:lpstr>Testy jednostkowe - założenia</vt:lpstr>
      <vt:lpstr>Testy jednostkowe 2/2</vt:lpstr>
      <vt:lpstr>Testy jednostkowe - atrybuty</vt:lpstr>
      <vt:lpstr>Prezentacja programu PowerPoint</vt:lpstr>
      <vt:lpstr>Prezentacja programu PowerPoint</vt:lpstr>
      <vt:lpstr>Testy Integracyjne - założenia</vt:lpstr>
      <vt:lpstr>Testy Integracyjne – Kiedy używać</vt:lpstr>
      <vt:lpstr>Testy Integracyjne a Testy Jednoskowe 1/2</vt:lpstr>
      <vt:lpstr>Testy Integracyjne a Testy Jednoskowe 2/2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</vt:vector>
  </TitlesOfParts>
  <Manager>Andrzej Albera</Manager>
  <Company>Bazy i Systemy Bankowe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ARIAL BOLD, KOLOR 250 / 90 / 0 WERSALIKI</dc:title>
  <dc:subject>BSB Sp. z o.o.</dc:subject>
  <dc:creator>pracownik BSB</dc:creator>
  <cp:lastModifiedBy>Michal Glinski</cp:lastModifiedBy>
  <cp:revision>353</cp:revision>
  <dcterms:created xsi:type="dcterms:W3CDTF">2008-10-07T14:18:18Z</dcterms:created>
  <dcterms:modified xsi:type="dcterms:W3CDTF">2014-04-04T05:54:29Z</dcterms:modified>
  <cp:category>Informacje o firmie</cp:category>
</cp:coreProperties>
</file>